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slides/slide99.xml" ContentType="application/vnd.openxmlformats-officedocument.presentationml.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333" r:id="rId10"/>
    <p:sldId id="263" r:id="rId11"/>
    <p:sldId id="305" r:id="rId12"/>
    <p:sldId id="321" r:id="rId13"/>
    <p:sldId id="265" r:id="rId14"/>
    <p:sldId id="264" r:id="rId15"/>
    <p:sldId id="296" r:id="rId16"/>
    <p:sldId id="267" r:id="rId17"/>
    <p:sldId id="268" r:id="rId18"/>
    <p:sldId id="387" r:id="rId19"/>
    <p:sldId id="313" r:id="rId20"/>
    <p:sldId id="437" r:id="rId21"/>
    <p:sldId id="270" r:id="rId22"/>
    <p:sldId id="417" r:id="rId23"/>
    <p:sldId id="418" r:id="rId24"/>
    <p:sldId id="271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419" r:id="rId34"/>
    <p:sldId id="420" r:id="rId35"/>
    <p:sldId id="421" r:id="rId36"/>
    <p:sldId id="342" r:id="rId37"/>
    <p:sldId id="422" r:id="rId38"/>
    <p:sldId id="423" r:id="rId39"/>
    <p:sldId id="343" r:id="rId40"/>
    <p:sldId id="424" r:id="rId41"/>
    <p:sldId id="344" r:id="rId42"/>
    <p:sldId id="345" r:id="rId43"/>
    <p:sldId id="346" r:id="rId44"/>
    <p:sldId id="426" r:id="rId45"/>
    <p:sldId id="427" r:id="rId46"/>
    <p:sldId id="428" r:id="rId47"/>
    <p:sldId id="413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349" r:id="rId57"/>
    <p:sldId id="350" r:id="rId58"/>
    <p:sldId id="351" r:id="rId59"/>
    <p:sldId id="414" r:id="rId60"/>
    <p:sldId id="415" r:id="rId61"/>
    <p:sldId id="416" r:id="rId62"/>
    <p:sldId id="352" r:id="rId63"/>
    <p:sldId id="353" r:id="rId64"/>
    <p:sldId id="354" r:id="rId65"/>
    <p:sldId id="355" r:id="rId66"/>
    <p:sldId id="356" r:id="rId67"/>
    <p:sldId id="357" r:id="rId68"/>
    <p:sldId id="359" r:id="rId69"/>
    <p:sldId id="360" r:id="rId70"/>
    <p:sldId id="401" r:id="rId71"/>
    <p:sldId id="402" r:id="rId72"/>
    <p:sldId id="403" r:id="rId73"/>
    <p:sldId id="404" r:id="rId74"/>
    <p:sldId id="405" r:id="rId75"/>
    <p:sldId id="361" r:id="rId76"/>
    <p:sldId id="362" r:id="rId77"/>
    <p:sldId id="363" r:id="rId78"/>
    <p:sldId id="364" r:id="rId79"/>
    <p:sldId id="365" r:id="rId80"/>
    <p:sldId id="366" r:id="rId81"/>
    <p:sldId id="367" r:id="rId82"/>
    <p:sldId id="368" r:id="rId83"/>
    <p:sldId id="369" r:id="rId84"/>
    <p:sldId id="370" r:id="rId85"/>
    <p:sldId id="407" r:id="rId86"/>
    <p:sldId id="372" r:id="rId87"/>
    <p:sldId id="373" r:id="rId88"/>
    <p:sldId id="384" r:id="rId89"/>
    <p:sldId id="374" r:id="rId90"/>
    <p:sldId id="375" r:id="rId91"/>
    <p:sldId id="376" r:id="rId92"/>
    <p:sldId id="377" r:id="rId93"/>
    <p:sldId id="378" r:id="rId94"/>
    <p:sldId id="379" r:id="rId95"/>
    <p:sldId id="388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80" r:id="rId104"/>
    <p:sldId id="408" r:id="rId105"/>
    <p:sldId id="385" r:id="rId106"/>
    <p:sldId id="409" r:id="rId107"/>
    <p:sldId id="410" r:id="rId108"/>
    <p:sldId id="411" r:id="rId109"/>
    <p:sldId id="412" r:id="rId110"/>
    <p:sldId id="382" r:id="rId111"/>
    <p:sldId id="383" r:id="rId112"/>
  </p:sldIdLst>
  <p:sldSz cx="9144000" cy="6858000" type="screen4x3"/>
  <p:notesSz cx="10234613" cy="71024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_2017\RDQ_3%20QUAD\QUADROS%20E%20GR&#193;FICO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1.232\TEMPORARIO\11%20-%20SAUDE\RONY\RONY\3_RDQ_3&#186;%20QUAD\indicadores%20FINANCEIRO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_cleonice\ENTREGUES%20PELAS%20COORDENA&#199;&#213;ES\CONSOLIDADO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ENTREGUES%20PELAS%20COORDENA&#199;&#213;ES\CONSOLIDADO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ENTREGUES%20PELAS%20COORDENA&#199;&#213;ES\CONSOLIDA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_cleonice\ENTREGUES%20PELAS%20COORDENA&#199;&#213;ES\CONSOLIDADO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_cleonice\ENTREGUES%20PELAS%20COORDENA&#199;&#213;ES\CONSOLIDADO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_cleonice\ENTREGUES%20PELAS%20COORDENA&#199;&#213;ES\CONSOLIDADO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ENTREGUES%20PELAS%20COORDENA&#199;&#213;ES\CONSOLIDADO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ENTREGUES%20PELAS%20COORDENA&#199;&#213;ES\CONSOLIDADO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CONSOLIDADO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CONSOLIDADO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CONSOLIDAD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ENTREGUES%20PELAS%20COORDENA&#199;&#213;ES\CONSOLIDADO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CONSOLIDAD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indicadores%20FINANCEIR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RECEITA DE TRIBUTO</a:t>
            </a:r>
            <a:r>
              <a:rPr lang="en-US" sz="2400" baseline="0"/>
              <a:t>S MUNICIPAIS</a:t>
            </a:r>
            <a:r>
              <a:rPr lang="en-US" sz="2400"/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receita_despesa!$A$3</c:f>
              <c:strCache>
                <c:ptCount val="1"/>
                <c:pt idx="0">
                  <c:v>RECEITA DE IMPOSTOS LÍQUIDA (I)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receita_despesa!$B$2:$D$2</c:f>
              <c:strCache>
                <c:ptCount val="3"/>
                <c:pt idx="0">
                  <c:v>3º QUAD/18</c:v>
                </c:pt>
                <c:pt idx="1">
                  <c:v>3º QUAD/17</c:v>
                </c:pt>
                <c:pt idx="2">
                  <c:v>3º QUAD/16</c:v>
                </c:pt>
              </c:strCache>
            </c:strRef>
          </c:cat>
          <c:val>
            <c:numRef>
              <c:f>receita_despesa!$B$3:$D$3</c:f>
              <c:numCache>
                <c:formatCode>_-"R$"\ * #,##0.00_-;\-"R$"\ * #,##0.00_-;_-"R$"\ * "-"??_-;_-@_-</c:formatCode>
                <c:ptCount val="3"/>
                <c:pt idx="0">
                  <c:v>37641766.730000012</c:v>
                </c:pt>
                <c:pt idx="1">
                  <c:v>31621439.849999998</c:v>
                </c:pt>
                <c:pt idx="2">
                  <c:v>29007075.029999997</c:v>
                </c:pt>
              </c:numCache>
            </c:numRef>
          </c:val>
        </c:ser>
        <c:dLbls>
          <c:showVal val="1"/>
        </c:dLbls>
        <c:overlap val="-25"/>
        <c:axId val="62733696"/>
        <c:axId val="62735488"/>
      </c:barChart>
      <c:catAx>
        <c:axId val="627336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62735488"/>
        <c:crosses val="autoZero"/>
        <c:auto val="1"/>
        <c:lblAlgn val="ctr"/>
        <c:lblOffset val="100"/>
      </c:catAx>
      <c:valAx>
        <c:axId val="62735488"/>
        <c:scaling>
          <c:orientation val="minMax"/>
        </c:scaling>
        <c:delete val="1"/>
        <c:axPos val="l"/>
        <c:numFmt formatCode="_-&quot;R$&quot;\ * #,##0.00_-;\-&quot;R$&quot;\ * #,##0.00_-;_-&quot;R$&quot;\ * &quot;-&quot;??_-;_-@_-" sourceLinked="1"/>
        <c:majorTickMark val="none"/>
        <c:tickLblPos val="nextTo"/>
        <c:crossAx val="62733696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pt-BR">
                <a:latin typeface="+mj-lt"/>
              </a:rPr>
              <a:t>DESPESA HABITANTE/ANO </a:t>
            </a:r>
          </a:p>
        </c:rich>
      </c:tx>
      <c:layout>
        <c:manualLayout>
          <c:xMode val="edge"/>
          <c:yMode val="edge"/>
          <c:x val="0.62417393690918377"/>
          <c:y val="6.609640347986889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Plan1!$A$3</c:f>
              <c:strCache>
                <c:ptCount val="1"/>
                <c:pt idx="0">
                  <c:v>GASTO PER-CAPITA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Plan1!$B$2:$D$2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Plan1!$B$3:$D$3</c:f>
              <c:numCache>
                <c:formatCode>General</c:formatCode>
                <c:ptCount val="3"/>
                <c:pt idx="0">
                  <c:v>808.72</c:v>
                </c:pt>
                <c:pt idx="1">
                  <c:v>747.06</c:v>
                </c:pt>
                <c:pt idx="2">
                  <c:v>633.04999999999939</c:v>
                </c:pt>
              </c:numCache>
            </c:numRef>
          </c:val>
        </c:ser>
        <c:dLbls>
          <c:showVal val="1"/>
        </c:dLbls>
        <c:overlap val="-25"/>
        <c:axId val="64971136"/>
        <c:axId val="64972672"/>
      </c:barChart>
      <c:catAx>
        <c:axId val="649711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64972672"/>
        <c:crosses val="autoZero"/>
        <c:auto val="1"/>
        <c:lblAlgn val="ctr"/>
        <c:lblOffset val="100"/>
      </c:catAx>
      <c:valAx>
        <c:axId val="64972672"/>
        <c:scaling>
          <c:orientation val="minMax"/>
        </c:scaling>
        <c:delete val="1"/>
        <c:axPos val="l"/>
        <c:numFmt formatCode="General" sourceLinked="1"/>
        <c:tickLblPos val="nextTo"/>
        <c:crossAx val="6497113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GASTO PER</a:t>
            </a:r>
            <a:r>
              <a:rPr lang="pt-BR" baseline="0"/>
              <a:t> CAPITA COM SAÚDE 2015 EM U$</a:t>
            </a:r>
            <a:endParaRPr lang="pt-B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'novos graficos'!$N$2:$Q$2</c:f>
              <c:strCache>
                <c:ptCount val="4"/>
                <c:pt idx="0">
                  <c:v>BRASIL</c:v>
                </c:pt>
                <c:pt idx="1">
                  <c:v>REINO UNIDO</c:v>
                </c:pt>
                <c:pt idx="2">
                  <c:v>ESPANHA</c:v>
                </c:pt>
                <c:pt idx="3">
                  <c:v>ARGENTINA</c:v>
                </c:pt>
              </c:strCache>
            </c:strRef>
          </c:cat>
          <c:val>
            <c:numRef>
              <c:f>'novos graficos'!$N$3:$Q$3</c:f>
              <c:numCache>
                <c:formatCode>_-* #,##0.00_-;\-* #,##0.00_-;_-* "-"??_-;_-@_-</c:formatCode>
                <c:ptCount val="4"/>
                <c:pt idx="0">
                  <c:v>334</c:v>
                </c:pt>
                <c:pt idx="1">
                  <c:v>3500</c:v>
                </c:pt>
                <c:pt idx="2">
                  <c:v>1672</c:v>
                </c:pt>
                <c:pt idx="3">
                  <c:v>713</c:v>
                </c:pt>
              </c:numCache>
            </c:numRef>
          </c:val>
        </c:ser>
        <c:dLbls>
          <c:showVal val="1"/>
        </c:dLbls>
        <c:overlap val="-25"/>
        <c:axId val="64984576"/>
        <c:axId val="64986112"/>
      </c:barChart>
      <c:catAx>
        <c:axId val="64984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64986112"/>
        <c:crosses val="autoZero"/>
        <c:auto val="1"/>
        <c:lblAlgn val="ctr"/>
        <c:lblOffset val="100"/>
      </c:catAx>
      <c:valAx>
        <c:axId val="64986112"/>
        <c:scaling>
          <c:orientation val="minMax"/>
        </c:scaling>
        <c:delete val="1"/>
        <c:axPos val="l"/>
        <c:numFmt formatCode="_-* #,##0.00_-;\-* #,##0.00_-;_-* &quot;-&quot;??_-;_-@_-" sourceLinked="1"/>
        <c:tickLblPos val="nextTo"/>
        <c:crossAx val="64984576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n-US" sz="2000" dirty="0" smtClean="0">
                <a:latin typeface="+mj-lt"/>
              </a:rPr>
              <a:t>PERCENTUAL DE GASTOS COM PESSOAL NA SAÚDE </a:t>
            </a:r>
            <a:endParaRPr lang="en-US" sz="2000" dirty="0"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Plan1!$A$18</c:f>
              <c:strCache>
                <c:ptCount val="1"/>
                <c:pt idx="0">
                  <c:v>PERCENTUAL 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numRef>
              <c:f>Plan1!$B$17:$D$17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Plan1!$B$18:$D$18</c:f>
              <c:numCache>
                <c:formatCode>General</c:formatCode>
                <c:ptCount val="3"/>
                <c:pt idx="0">
                  <c:v>69.84</c:v>
                </c:pt>
                <c:pt idx="1">
                  <c:v>79.900000000000006</c:v>
                </c:pt>
                <c:pt idx="2">
                  <c:v>77.64</c:v>
                </c:pt>
              </c:numCache>
            </c:numRef>
          </c:val>
        </c:ser>
        <c:dLbls>
          <c:showVal val="1"/>
        </c:dLbls>
        <c:overlap val="-25"/>
        <c:axId val="64625664"/>
        <c:axId val="64635648"/>
      </c:barChart>
      <c:catAx>
        <c:axId val="64625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64635648"/>
        <c:crosses val="autoZero"/>
        <c:auto val="1"/>
        <c:lblAlgn val="ctr"/>
        <c:lblOffset val="100"/>
      </c:catAx>
      <c:valAx>
        <c:axId val="64635648"/>
        <c:scaling>
          <c:orientation val="minMax"/>
        </c:scaling>
        <c:delete val="1"/>
        <c:axPos val="l"/>
        <c:numFmt formatCode="General" sourceLinked="1"/>
        <c:tickLblPos val="nextTo"/>
        <c:crossAx val="64625664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 dirty="0"/>
              <a:t>FATURAMENTO</a:t>
            </a:r>
            <a:r>
              <a:rPr lang="pt-BR" sz="2000" baseline="0" dirty="0"/>
              <a:t> DO MAC/SIA</a:t>
            </a:r>
            <a:endParaRPr lang="pt-BR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9.9347718783321631E-2"/>
          <c:w val="0.97145194352593633"/>
          <c:h val="0.7769579152454230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+mj-lt"/>
                      </a:rPr>
                      <a:t>R$</a:t>
                    </a:r>
                  </a:p>
                  <a:p>
                    <a:r>
                      <a:rPr lang="en-US" sz="2000" b="1" dirty="0" smtClean="0">
                        <a:latin typeface="+mj-lt"/>
                      </a:rPr>
                      <a:t>1.731.779,28</a:t>
                    </a:r>
                    <a:endParaRPr lang="en-US" sz="2000" b="1" dirty="0">
                      <a:latin typeface="+mj-lt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SIA!$E$21:$E$23</c:f>
              <c:strCache>
                <c:ptCount val="3"/>
                <c:pt idx="0">
                  <c:v>3º QUA 2015</c:v>
                </c:pt>
                <c:pt idx="1">
                  <c:v>3º QUA 2016</c:v>
                </c:pt>
                <c:pt idx="2">
                  <c:v>3º QUA 2017</c:v>
                </c:pt>
              </c:strCache>
            </c:strRef>
          </c:cat>
          <c:val>
            <c:numRef>
              <c:f>SIA!$F$21:$F$23</c:f>
              <c:numCache>
                <c:formatCode>_("R$ "* #,##0.00_);_("R$ "* \(#,##0.00\);_("R$ "* "-"??_);_(@_)</c:formatCode>
                <c:ptCount val="3"/>
                <c:pt idx="0">
                  <c:v>609395.32999999996</c:v>
                </c:pt>
                <c:pt idx="1">
                  <c:v>1122383.95</c:v>
                </c:pt>
                <c:pt idx="2" formatCode="#,##0.00">
                  <c:v>1731779.28</c:v>
                </c:pt>
              </c:numCache>
            </c:numRef>
          </c:val>
        </c:ser>
        <c:dLbls>
          <c:showVal val="1"/>
        </c:dLbls>
        <c:overlap val="-25"/>
        <c:axId val="64672512"/>
        <c:axId val="64674048"/>
      </c:barChart>
      <c:catAx>
        <c:axId val="646725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64674048"/>
        <c:crosses val="autoZero"/>
        <c:auto val="1"/>
        <c:lblAlgn val="ctr"/>
        <c:lblOffset val="100"/>
      </c:catAx>
      <c:valAx>
        <c:axId val="64674048"/>
        <c:scaling>
          <c:orientation val="minMax"/>
        </c:scaling>
        <c:delete val="1"/>
        <c:axPos val="l"/>
        <c:numFmt formatCode="_(&quot;R$ &quot;* #,##0.00_);_(&quot;R$ &quot;* \(#,##0.00\);_(&quot;R$ &quot;* &quot;-&quot;??_);_(@_)" sourceLinked="1"/>
        <c:majorTickMark val="none"/>
        <c:tickLblPos val="nextTo"/>
        <c:crossAx val="64672512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pt-BR" sz="2400" dirty="0" smtClean="0">
                <a:latin typeface="+mj-lt"/>
              </a:rPr>
              <a:t>TIPO DE GESTÃO</a:t>
            </a:r>
            <a:endParaRPr lang="pt-BR" sz="2400" dirty="0">
              <a:latin typeface="+mj-lt"/>
            </a:endParaRPr>
          </a:p>
        </c:rich>
      </c:tx>
      <c:layout>
        <c:manualLayout>
          <c:xMode val="edge"/>
          <c:yMode val="edge"/>
          <c:x val="0.69885949108056578"/>
          <c:y val="2.57308187981222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4.032041016059433E-2"/>
                  <c:y val="5.2068548930097713E-2"/>
                </c:manualLayout>
              </c:layout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'OUTROS GRÁFICOS'!$C$18:$E$18</c:f>
              <c:strCache>
                <c:ptCount val="3"/>
                <c:pt idx="0">
                  <c:v>MUNCIPAL</c:v>
                </c:pt>
                <c:pt idx="1">
                  <c:v>ESTADUAL</c:v>
                </c:pt>
                <c:pt idx="2">
                  <c:v>DUPLA</c:v>
                </c:pt>
              </c:strCache>
            </c:strRef>
          </c:cat>
          <c:val>
            <c:numRef>
              <c:f>'OUTROS GRÁFICOS'!$C$19:$E$19</c:f>
              <c:numCache>
                <c:formatCode>General</c:formatCode>
                <c:ptCount val="3"/>
                <c:pt idx="0">
                  <c:v>32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PLANEJAMENTO FAMILIAR</a:t>
            </a:r>
            <a:endParaRPr lang="pt-BR" sz="3200" dirty="0">
              <a:latin typeface="+mj-lt"/>
            </a:endParaRPr>
          </a:p>
        </c:rich>
      </c:tx>
      <c:layout>
        <c:manualLayout>
          <c:xMode val="edge"/>
          <c:yMode val="edge"/>
          <c:x val="0.17758035179813156"/>
          <c:y val="1.497194475592379E-2"/>
        </c:manualLayout>
      </c:layout>
    </c:title>
    <c:plotArea>
      <c:layout>
        <c:manualLayout>
          <c:layoutTarget val="inner"/>
          <c:xMode val="edge"/>
          <c:yMode val="edge"/>
          <c:x val="0.22914467928350898"/>
          <c:y val="0.19053429966933041"/>
          <c:w val="0.74892549615509685"/>
          <c:h val="0.78421140080274188"/>
        </c:manualLayout>
      </c:layout>
      <c:barChart>
        <c:barDir val="bar"/>
        <c:grouping val="clustered"/>
        <c:ser>
          <c:idx val="0"/>
          <c:order val="0"/>
          <c:tx>
            <c:strRef>
              <c:f>PFSM!$A$19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PFSM!$B$18:$D$18</c:f>
              <c:strCache>
                <c:ptCount val="3"/>
                <c:pt idx="0">
                  <c:v>Consultas Ginecológicas</c:v>
                </c:pt>
                <c:pt idx="1">
                  <c:v>Coleta para Prevenção de Câncer</c:v>
                </c:pt>
                <c:pt idx="2">
                  <c:v>Cauterização</c:v>
                </c:pt>
              </c:strCache>
            </c:strRef>
          </c:cat>
          <c:val>
            <c:numRef>
              <c:f>PFSM!$B$19:$D$19</c:f>
              <c:numCache>
                <c:formatCode>General</c:formatCode>
                <c:ptCount val="3"/>
                <c:pt idx="0" formatCode="#,##0">
                  <c:v>1056</c:v>
                </c:pt>
                <c:pt idx="1">
                  <c:v>241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PFSM!$A$20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PFSM!$B$18:$D$18</c:f>
              <c:strCache>
                <c:ptCount val="3"/>
                <c:pt idx="0">
                  <c:v>Consultas Ginecológicas</c:v>
                </c:pt>
                <c:pt idx="1">
                  <c:v>Coleta para Prevenção de Câncer</c:v>
                </c:pt>
                <c:pt idx="2">
                  <c:v>Cauterização</c:v>
                </c:pt>
              </c:strCache>
            </c:strRef>
          </c:cat>
          <c:val>
            <c:numRef>
              <c:f>PFSM!$B$20:$D$20</c:f>
              <c:numCache>
                <c:formatCode>General</c:formatCode>
                <c:ptCount val="3"/>
                <c:pt idx="0" formatCode="#,##0">
                  <c:v>1087</c:v>
                </c:pt>
                <c:pt idx="1">
                  <c:v>236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PFSM!$A$21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chemeClr val="tx1"/>
            </a:solidFill>
          </c:spPr>
          <c:dLbls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PFSM!$B$18:$D$18</c:f>
              <c:strCache>
                <c:ptCount val="3"/>
                <c:pt idx="0">
                  <c:v>Consultas Ginecológicas</c:v>
                </c:pt>
                <c:pt idx="1">
                  <c:v>Coleta para Prevenção de Câncer</c:v>
                </c:pt>
                <c:pt idx="2">
                  <c:v>Cauterização</c:v>
                </c:pt>
              </c:strCache>
            </c:strRef>
          </c:cat>
          <c:val>
            <c:numRef>
              <c:f>PFSM!$B$21:$D$21</c:f>
              <c:numCache>
                <c:formatCode>General</c:formatCode>
                <c:ptCount val="3"/>
                <c:pt idx="0">
                  <c:v>854</c:v>
                </c:pt>
                <c:pt idx="1">
                  <c:v>196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overlap val="-25"/>
        <c:axId val="65166720"/>
        <c:axId val="65184896"/>
      </c:barChart>
      <c:catAx>
        <c:axId val="6516672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300" b="1"/>
            </a:pPr>
            <a:endParaRPr lang="pt-BR"/>
          </a:p>
        </c:txPr>
        <c:crossAx val="65184896"/>
        <c:crosses val="autoZero"/>
        <c:auto val="1"/>
        <c:lblAlgn val="ctr"/>
        <c:lblOffset val="100"/>
      </c:catAx>
      <c:valAx>
        <c:axId val="65184896"/>
        <c:scaling>
          <c:orientation val="minMax"/>
        </c:scaling>
        <c:delete val="1"/>
        <c:axPos val="b"/>
        <c:numFmt formatCode="#,##0" sourceLinked="1"/>
        <c:majorTickMark val="none"/>
        <c:tickLblPos val="nextTo"/>
        <c:crossAx val="65166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099760556246626"/>
          <c:y val="0.22247645914835346"/>
          <c:w val="0.67900239443753763"/>
          <c:h val="0.10502275538327657"/>
        </c:manualLayout>
      </c:layout>
      <c:txPr>
        <a:bodyPr/>
        <a:lstStyle/>
        <a:p>
          <a:pPr>
            <a:defRPr sz="2800" b="1"/>
          </a:pPr>
          <a:endParaRPr lang="pt-BR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PLANEJAMENTO FAMILIAR</a:t>
            </a:r>
            <a:endParaRPr lang="pt-BR" sz="3200" dirty="0">
              <a:latin typeface="+mj-lt"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PFSM!$A$24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PFSM!$B$23:$D$23</c:f>
              <c:strCache>
                <c:ptCount val="3"/>
                <c:pt idx="0">
                  <c:v>Consulta Assistência Social</c:v>
                </c:pt>
                <c:pt idx="1">
                  <c:v>Educ. Nível Superior</c:v>
                </c:pt>
                <c:pt idx="2">
                  <c:v>DIU</c:v>
                </c:pt>
              </c:strCache>
            </c:strRef>
          </c:cat>
          <c:val>
            <c:numRef>
              <c:f>PFSM!$B$24:$D$24</c:f>
              <c:numCache>
                <c:formatCode>General</c:formatCode>
                <c:ptCount val="3"/>
                <c:pt idx="0" formatCode="#,##0">
                  <c:v>166</c:v>
                </c:pt>
                <c:pt idx="1">
                  <c:v>68</c:v>
                </c:pt>
                <c:pt idx="2" formatCode="#,##0">
                  <c:v>29</c:v>
                </c:pt>
              </c:numCache>
            </c:numRef>
          </c:val>
        </c:ser>
        <c:ser>
          <c:idx val="1"/>
          <c:order val="1"/>
          <c:tx>
            <c:strRef>
              <c:f>PFSM!$A$25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PFSM!$B$23:$D$23</c:f>
              <c:strCache>
                <c:ptCount val="3"/>
                <c:pt idx="0">
                  <c:v>Consulta Assistência Social</c:v>
                </c:pt>
                <c:pt idx="1">
                  <c:v>Educ. Nível Superior</c:v>
                </c:pt>
                <c:pt idx="2">
                  <c:v>DIU</c:v>
                </c:pt>
              </c:strCache>
            </c:strRef>
          </c:cat>
          <c:val>
            <c:numRef>
              <c:f>PFSM!$B$25:$D$25</c:f>
              <c:numCache>
                <c:formatCode>General</c:formatCode>
                <c:ptCount val="3"/>
                <c:pt idx="0" formatCode="#,##0">
                  <c:v>141</c:v>
                </c:pt>
                <c:pt idx="1">
                  <c:v>82</c:v>
                </c:pt>
                <c:pt idx="2" formatCode="#,##0">
                  <c:v>33</c:v>
                </c:pt>
              </c:numCache>
            </c:numRef>
          </c:val>
        </c:ser>
        <c:ser>
          <c:idx val="2"/>
          <c:order val="2"/>
          <c:tx>
            <c:strRef>
              <c:f>PFSM!$A$26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PFSM!$B$23:$D$23</c:f>
              <c:strCache>
                <c:ptCount val="3"/>
                <c:pt idx="0">
                  <c:v>Consulta Assistência Social</c:v>
                </c:pt>
                <c:pt idx="1">
                  <c:v>Educ. Nível Superior</c:v>
                </c:pt>
                <c:pt idx="2">
                  <c:v>DIU</c:v>
                </c:pt>
              </c:strCache>
            </c:strRef>
          </c:cat>
          <c:val>
            <c:numRef>
              <c:f>PFSM!$B$26:$D$26</c:f>
              <c:numCache>
                <c:formatCode>General</c:formatCode>
                <c:ptCount val="3"/>
                <c:pt idx="0">
                  <c:v>202</c:v>
                </c:pt>
                <c:pt idx="1">
                  <c:v>48</c:v>
                </c:pt>
                <c:pt idx="2" formatCode="#,##0">
                  <c:v>30</c:v>
                </c:pt>
              </c:numCache>
            </c:numRef>
          </c:val>
        </c:ser>
        <c:dLbls>
          <c:showVal val="1"/>
        </c:dLbls>
        <c:overlap val="-25"/>
        <c:axId val="65089536"/>
        <c:axId val="65091072"/>
      </c:barChart>
      <c:catAx>
        <c:axId val="6508953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65091072"/>
        <c:crosses val="autoZero"/>
        <c:auto val="1"/>
        <c:lblAlgn val="ctr"/>
        <c:lblOffset val="100"/>
      </c:catAx>
      <c:valAx>
        <c:axId val="65091072"/>
        <c:scaling>
          <c:orientation val="minMax"/>
        </c:scaling>
        <c:delete val="1"/>
        <c:axPos val="b"/>
        <c:numFmt formatCode="#,##0" sourceLinked="1"/>
        <c:tickLblPos val="nextTo"/>
        <c:crossAx val="65089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243548447188753"/>
          <c:y val="0.14526725183931274"/>
          <c:w val="0.77512903105623043"/>
          <c:h val="9.937028833772657E-2"/>
        </c:manualLayout>
      </c:layout>
      <c:txPr>
        <a:bodyPr/>
        <a:lstStyle/>
        <a:p>
          <a:pPr>
            <a:defRPr sz="3200" b="1"/>
          </a:pPr>
          <a:endParaRPr lang="pt-BR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baseline="0" dirty="0" smtClean="0">
                <a:latin typeface="+mj-lt"/>
              </a:rPr>
              <a:t>PLANEJAMENTO FAMILIAR</a:t>
            </a:r>
            <a:endParaRPr lang="pt-BR" sz="3200" dirty="0">
              <a:latin typeface="+mj-lt"/>
            </a:endParaRPr>
          </a:p>
        </c:rich>
      </c:tx>
      <c:layout>
        <c:manualLayout>
          <c:xMode val="edge"/>
          <c:yMode val="edge"/>
          <c:x val="0.24436397752912575"/>
          <c:y val="3.6005373872927696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PFSM!$J$18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PFSM!$K$17:$M$17</c:f>
              <c:strCache>
                <c:ptCount val="3"/>
                <c:pt idx="0">
                  <c:v>Colposcopia</c:v>
                </c:pt>
                <c:pt idx="1">
                  <c:v>Psicologia</c:v>
                </c:pt>
                <c:pt idx="2">
                  <c:v>Biopsia</c:v>
                </c:pt>
              </c:strCache>
            </c:strRef>
          </c:cat>
          <c:val>
            <c:numRef>
              <c:f>PFSM!$K$18:$M$18</c:f>
              <c:numCache>
                <c:formatCode>General</c:formatCode>
                <c:ptCount val="3"/>
                <c:pt idx="0">
                  <c:v>241</c:v>
                </c:pt>
                <c:pt idx="1">
                  <c:v>248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PFSM!$J$19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PFSM!$K$17:$M$17</c:f>
              <c:strCache>
                <c:ptCount val="3"/>
                <c:pt idx="0">
                  <c:v>Colposcopia</c:v>
                </c:pt>
                <c:pt idx="1">
                  <c:v>Psicologia</c:v>
                </c:pt>
                <c:pt idx="2">
                  <c:v>Biopsia</c:v>
                </c:pt>
              </c:strCache>
            </c:strRef>
          </c:cat>
          <c:val>
            <c:numRef>
              <c:f>PFSM!$K$19:$M$19</c:f>
              <c:numCache>
                <c:formatCode>General</c:formatCode>
                <c:ptCount val="3"/>
                <c:pt idx="0">
                  <c:v>250</c:v>
                </c:pt>
                <c:pt idx="1">
                  <c:v>349</c:v>
                </c:pt>
                <c:pt idx="2">
                  <c:v>43</c:v>
                </c:pt>
              </c:numCache>
            </c:numRef>
          </c:val>
        </c:ser>
        <c:ser>
          <c:idx val="2"/>
          <c:order val="2"/>
          <c:tx>
            <c:strRef>
              <c:f>PFSM!$J$20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PFSM!$K$17:$M$17</c:f>
              <c:strCache>
                <c:ptCount val="3"/>
                <c:pt idx="0">
                  <c:v>Colposcopia</c:v>
                </c:pt>
                <c:pt idx="1">
                  <c:v>Psicologia</c:v>
                </c:pt>
                <c:pt idx="2">
                  <c:v>Biopsia</c:v>
                </c:pt>
              </c:strCache>
            </c:strRef>
          </c:cat>
          <c:val>
            <c:numRef>
              <c:f>PFSM!$K$20:$M$20</c:f>
              <c:numCache>
                <c:formatCode>General</c:formatCode>
                <c:ptCount val="3"/>
                <c:pt idx="0">
                  <c:v>223</c:v>
                </c:pt>
                <c:pt idx="1">
                  <c:v>327</c:v>
                </c:pt>
                <c:pt idx="2">
                  <c:v>36</c:v>
                </c:pt>
              </c:numCache>
            </c:numRef>
          </c:val>
        </c:ser>
        <c:dLbls>
          <c:showVal val="1"/>
        </c:dLbls>
        <c:overlap val="-25"/>
        <c:axId val="66527616"/>
        <c:axId val="66529152"/>
      </c:barChart>
      <c:catAx>
        <c:axId val="665276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66529152"/>
        <c:crosses val="autoZero"/>
        <c:auto val="1"/>
        <c:lblAlgn val="ctr"/>
        <c:lblOffset val="100"/>
      </c:catAx>
      <c:valAx>
        <c:axId val="66529152"/>
        <c:scaling>
          <c:orientation val="minMax"/>
        </c:scaling>
        <c:delete val="1"/>
        <c:axPos val="b"/>
        <c:numFmt formatCode="General" sourceLinked="1"/>
        <c:tickLblPos val="nextTo"/>
        <c:crossAx val="66527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506020629000321"/>
          <c:y val="0.15141393741089695"/>
          <c:w val="0.67900239443753763"/>
          <c:h val="8.4224401366361765E-2"/>
        </c:manualLayout>
      </c:layout>
      <c:txPr>
        <a:bodyPr/>
        <a:lstStyle/>
        <a:p>
          <a:pPr>
            <a:defRPr sz="2800" b="1"/>
          </a:pPr>
          <a:endParaRPr lang="pt-BR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PLANEJAMENTO FAMILIAR</a:t>
            </a:r>
            <a:endParaRPr lang="pt-BR" sz="3200" dirty="0">
              <a:latin typeface="+mj-lt"/>
            </a:endParaRPr>
          </a:p>
        </c:rich>
      </c:tx>
      <c:layout>
        <c:manualLayout>
          <c:xMode val="edge"/>
          <c:yMode val="edge"/>
          <c:x val="0.23779239766081894"/>
          <c:y val="1.0421667043366467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PFSM!$A$34</c:f>
              <c:strCache>
                <c:ptCount val="1"/>
                <c:pt idx="0">
                  <c:v>Insumos (condon, pílulas, creme vaginal, comprimidos e outros)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9239766081871443E-3"/>
                  <c:y val="-4.119229238094534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3360307769416032E-2"/>
                </c:manualLayout>
              </c:layout>
              <c:showVal val="1"/>
            </c:dLbl>
            <c:dLbl>
              <c:idx val="2"/>
              <c:layout>
                <c:manualLayout>
                  <c:x val="-2.9239766081871443E-3"/>
                  <c:y val="-3.6856261604003696E-2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PFSM!$B$33:$D$33</c:f>
              <c:strCache>
                <c:ptCount val="3"/>
                <c:pt idx="0">
                  <c:v>1º QUAD</c:v>
                </c:pt>
                <c:pt idx="1">
                  <c:v>2º QUAD</c:v>
                </c:pt>
                <c:pt idx="2">
                  <c:v>3º QUAD</c:v>
                </c:pt>
              </c:strCache>
            </c:strRef>
          </c:cat>
          <c:val>
            <c:numRef>
              <c:f>PFSM!$B$34:$D$34</c:f>
              <c:numCache>
                <c:formatCode>#,##0</c:formatCode>
                <c:ptCount val="3"/>
                <c:pt idx="0">
                  <c:v>27403</c:v>
                </c:pt>
                <c:pt idx="1">
                  <c:v>24132</c:v>
                </c:pt>
                <c:pt idx="2">
                  <c:v>22180</c:v>
                </c:pt>
              </c:numCache>
            </c:numRef>
          </c:val>
        </c:ser>
        <c:dLbls>
          <c:showVal val="1"/>
        </c:dLbls>
        <c:shape val="box"/>
        <c:axId val="66554496"/>
        <c:axId val="66560384"/>
        <c:axId val="0"/>
      </c:bar3DChart>
      <c:catAx>
        <c:axId val="66554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800" b="1"/>
            </a:pPr>
            <a:endParaRPr lang="pt-BR"/>
          </a:p>
        </c:txPr>
        <c:crossAx val="66560384"/>
        <c:crosses val="autoZero"/>
        <c:auto val="1"/>
        <c:lblAlgn val="ctr"/>
        <c:lblOffset val="100"/>
      </c:catAx>
      <c:valAx>
        <c:axId val="66560384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66554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304197172721841"/>
          <c:y val="0.11985881610654382"/>
          <c:w val="0.72257102730580236"/>
          <c:h val="0.14927861421822047"/>
        </c:manualLayout>
      </c:layout>
      <c:txPr>
        <a:bodyPr/>
        <a:lstStyle/>
        <a:p>
          <a:pPr>
            <a:defRPr sz="2800" b="1"/>
          </a:pPr>
          <a:endParaRPr lang="pt-BR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pt-BR" sz="2400" b="1" i="0" u="none" strike="noStrike" baseline="0" dirty="0" smtClean="0">
                <a:latin typeface="+mj-lt"/>
              </a:rPr>
              <a:t>PACS- PROGRAMA DE AGENTES COMUNITÁRIOS DE SAÚDE</a:t>
            </a:r>
            <a:endParaRPr lang="pt-BR" sz="2400" dirty="0"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PACS!$B$20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2.6388888888888878E-2"/>
                  <c:y val="-2.250335867057997E-3"/>
                </c:manualLayout>
              </c:layout>
              <c:showVal val="1"/>
            </c:dLbl>
            <c:dLbl>
              <c:idx val="2"/>
              <c:layout>
                <c:manualLayout>
                  <c:x val="-0.1"/>
                  <c:y val="2.9254366271753485E-2"/>
                </c:manualLayout>
              </c:layout>
              <c:showVal val="1"/>
            </c:dLbl>
            <c:dLbl>
              <c:idx val="3"/>
              <c:layout>
                <c:manualLayout>
                  <c:x val="-2.6388888888888878E-2"/>
                  <c:y val="9.0013434682318129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PACS!$A$21:$A$24</c:f>
              <c:strCache>
                <c:ptCount val="4"/>
                <c:pt idx="0">
                  <c:v>Coleta de material citopatológico</c:v>
                </c:pt>
                <c:pt idx="1">
                  <c:v>Cateterismo vesical</c:v>
                </c:pt>
                <c:pt idx="2">
                  <c:v>Consulta médica na atenção básica</c:v>
                </c:pt>
                <c:pt idx="3">
                  <c:v>Consulta de profissional de nível superior</c:v>
                </c:pt>
              </c:strCache>
            </c:strRef>
          </c:cat>
          <c:val>
            <c:numRef>
              <c:f>PACS!$B$21:$B$24</c:f>
              <c:numCache>
                <c:formatCode>#,##0</c:formatCode>
                <c:ptCount val="4"/>
                <c:pt idx="0">
                  <c:v>192</c:v>
                </c:pt>
                <c:pt idx="1">
                  <c:v>20</c:v>
                </c:pt>
                <c:pt idx="2">
                  <c:v>1160</c:v>
                </c:pt>
                <c:pt idx="3" formatCode="General">
                  <c:v>192</c:v>
                </c:pt>
              </c:numCache>
            </c:numRef>
          </c:val>
        </c:ser>
        <c:ser>
          <c:idx val="1"/>
          <c:order val="1"/>
          <c:tx>
            <c:strRef>
              <c:f>PACS!$C$20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2.7777777777778143E-3"/>
                  <c:y val="-5.8508732543506733E-2"/>
                </c:manualLayout>
              </c:layout>
              <c:showVal val="1"/>
            </c:dLbl>
            <c:dLbl>
              <c:idx val="2"/>
              <c:layout>
                <c:manualLayout>
                  <c:x val="6.9444444444444562E-3"/>
                  <c:y val="-5.400806080939093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6258396676448885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PACS!$A$21:$A$24</c:f>
              <c:strCache>
                <c:ptCount val="4"/>
                <c:pt idx="0">
                  <c:v>Coleta de material citopatológico</c:v>
                </c:pt>
                <c:pt idx="1">
                  <c:v>Cateterismo vesical</c:v>
                </c:pt>
                <c:pt idx="2">
                  <c:v>Consulta médica na atenção básica</c:v>
                </c:pt>
                <c:pt idx="3">
                  <c:v>Consulta de profissional de nível superior</c:v>
                </c:pt>
              </c:strCache>
            </c:strRef>
          </c:cat>
          <c:val>
            <c:numRef>
              <c:f>PACS!$C$21:$C$24</c:f>
              <c:numCache>
                <c:formatCode>#,##0</c:formatCode>
                <c:ptCount val="4"/>
                <c:pt idx="0">
                  <c:v>111</c:v>
                </c:pt>
                <c:pt idx="1">
                  <c:v>19</c:v>
                </c:pt>
                <c:pt idx="2">
                  <c:v>937</c:v>
                </c:pt>
                <c:pt idx="3">
                  <c:v>125</c:v>
                </c:pt>
              </c:numCache>
            </c:numRef>
          </c:val>
        </c:ser>
        <c:ser>
          <c:idx val="2"/>
          <c:order val="2"/>
          <c:tx>
            <c:strRef>
              <c:f>PACS!$D$20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3333333333333381E-2"/>
                  <c:y val="-2.9254366271753412E-2"/>
                </c:manualLayout>
              </c:layout>
              <c:showVal val="1"/>
            </c:dLbl>
            <c:dLbl>
              <c:idx val="2"/>
              <c:layout>
                <c:manualLayout>
                  <c:x val="3.7500000000000006E-2"/>
                  <c:y val="1.3502015202347829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1.1251679335289875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PACS!$A$21:$A$24</c:f>
              <c:strCache>
                <c:ptCount val="4"/>
                <c:pt idx="0">
                  <c:v>Coleta de material citopatológico</c:v>
                </c:pt>
                <c:pt idx="1">
                  <c:v>Cateterismo vesical</c:v>
                </c:pt>
                <c:pt idx="2">
                  <c:v>Consulta médica na atenção básica</c:v>
                </c:pt>
                <c:pt idx="3">
                  <c:v>Consulta de profissional de nível superior</c:v>
                </c:pt>
              </c:strCache>
            </c:strRef>
          </c:cat>
          <c:val>
            <c:numRef>
              <c:f>PACS!$D$21:$D$24</c:f>
              <c:numCache>
                <c:formatCode>General</c:formatCode>
                <c:ptCount val="4"/>
                <c:pt idx="0">
                  <c:v>100</c:v>
                </c:pt>
                <c:pt idx="1">
                  <c:v>27</c:v>
                </c:pt>
                <c:pt idx="2">
                  <c:v>879</c:v>
                </c:pt>
                <c:pt idx="3">
                  <c:v>100</c:v>
                </c:pt>
              </c:numCache>
            </c:numRef>
          </c:val>
        </c:ser>
        <c:dLbls>
          <c:showVal val="1"/>
        </c:dLbls>
        <c:overlap val="-25"/>
        <c:axId val="66685952"/>
        <c:axId val="66585344"/>
      </c:barChart>
      <c:catAx>
        <c:axId val="666859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6585344"/>
        <c:crosses val="autoZero"/>
        <c:auto val="1"/>
        <c:lblAlgn val="ctr"/>
        <c:lblOffset val="100"/>
      </c:catAx>
      <c:valAx>
        <c:axId val="66585344"/>
        <c:scaling>
          <c:orientation val="minMax"/>
        </c:scaling>
        <c:delete val="1"/>
        <c:axPos val="l"/>
        <c:numFmt formatCode="#,##0" sourceLinked="1"/>
        <c:tickLblPos val="nextTo"/>
        <c:crossAx val="66685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20054993247220707"/>
          <c:w val="0.58194237233503709"/>
          <c:h val="8.2344606327104719E-2"/>
        </c:manualLayout>
      </c:layout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receita_despesa!$F$17</c:f>
              <c:strCache>
                <c:ptCount val="1"/>
                <c:pt idx="0">
                  <c:v>RECEITA DE TRANSFERÊNCIAS ESTADO E UNIÃO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 R$ 122.001.079,39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receita_despesa!$G$16:$I$16</c:f>
              <c:strCache>
                <c:ptCount val="3"/>
                <c:pt idx="0">
                  <c:v>3º QUAD/18</c:v>
                </c:pt>
                <c:pt idx="1">
                  <c:v>3º QUAD/17</c:v>
                </c:pt>
                <c:pt idx="2">
                  <c:v>3º QUAD/16</c:v>
                </c:pt>
              </c:strCache>
            </c:strRef>
          </c:cat>
          <c:val>
            <c:numRef>
              <c:f>receita_despesa!$G$17:$I$17</c:f>
              <c:numCache>
                <c:formatCode>_-"R$"\ * #,##0.00_-;\-"R$"\ * #,##0.00_-;_-"R$"\ * "-"??_-;_-@_-</c:formatCode>
                <c:ptCount val="3"/>
                <c:pt idx="0">
                  <c:v>122001079.39000002</c:v>
                </c:pt>
                <c:pt idx="1">
                  <c:v>109184316.74000002</c:v>
                </c:pt>
                <c:pt idx="2">
                  <c:v>82212668.000000015</c:v>
                </c:pt>
              </c:numCache>
            </c:numRef>
          </c:val>
        </c:ser>
        <c:dLbls>
          <c:showVal val="1"/>
        </c:dLbls>
        <c:overlap val="-25"/>
        <c:axId val="62788736"/>
        <c:axId val="62790272"/>
      </c:barChart>
      <c:catAx>
        <c:axId val="62788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62790272"/>
        <c:crosses val="autoZero"/>
        <c:auto val="1"/>
        <c:lblAlgn val="ctr"/>
        <c:lblOffset val="100"/>
      </c:catAx>
      <c:valAx>
        <c:axId val="62790272"/>
        <c:scaling>
          <c:orientation val="minMax"/>
        </c:scaling>
        <c:delete val="1"/>
        <c:axPos val="l"/>
        <c:numFmt formatCode="_-&quot;R$&quot;\ * #,##0.00_-;\-&quot;R$&quot;\ * #,##0.00_-;_-&quot;R$&quot;\ * &quot;-&quot;??_-;_-@_-" sourceLinked="1"/>
        <c:majorTickMark val="none"/>
        <c:tickLblPos val="nextTo"/>
        <c:crossAx val="62788736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000">
                <a:latin typeface="+mj-lt"/>
              </a:defRPr>
            </a:pPr>
            <a:r>
              <a:rPr lang="pt-BR" sz="3000" b="1" i="0" u="none" strike="noStrike" baseline="0" dirty="0" smtClean="0">
                <a:latin typeface="+mj-lt"/>
              </a:rPr>
              <a:t>PACS- PROGRAMA DE AGENTES COMUNITÁRIOS DE SAÚDE</a:t>
            </a:r>
            <a:endParaRPr lang="pt-BR" sz="3000" dirty="0">
              <a:latin typeface="+mj-lt"/>
            </a:endParaRPr>
          </a:p>
        </c:rich>
      </c:tx>
      <c:layout>
        <c:manualLayout>
          <c:xMode val="edge"/>
          <c:yMode val="edge"/>
          <c:x val="0.24387426900584797"/>
          <c:y val="0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PACS!$B$30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4"/>
              <c:layout>
                <c:manualLayout>
                  <c:x val="5.3605618560085044E-17"/>
                  <c:y val="1.097390560782130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PACS!$A$31:$A$35</c:f>
              <c:strCache>
                <c:ptCount val="5"/>
                <c:pt idx="0">
                  <c:v>Administração de medicamento</c:v>
                </c:pt>
                <c:pt idx="1">
                  <c:v>Curativo</c:v>
                </c:pt>
                <c:pt idx="2">
                  <c:v>Glicemia capilar</c:v>
                </c:pt>
                <c:pt idx="3">
                  <c:v>Inalação/nebulização</c:v>
                </c:pt>
                <c:pt idx="4">
                  <c:v>Retirada de ponto</c:v>
                </c:pt>
              </c:strCache>
            </c:strRef>
          </c:cat>
          <c:val>
            <c:numRef>
              <c:f>PACS!$B$31:$B$35</c:f>
              <c:numCache>
                <c:formatCode>General</c:formatCode>
                <c:ptCount val="5"/>
                <c:pt idx="0">
                  <c:v>11</c:v>
                </c:pt>
                <c:pt idx="1">
                  <c:v>30</c:v>
                </c:pt>
                <c:pt idx="2">
                  <c:v>27</c:v>
                </c:pt>
                <c:pt idx="3">
                  <c:v>29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PACS!$C$30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PACS!$A$31:$A$35</c:f>
              <c:strCache>
                <c:ptCount val="5"/>
                <c:pt idx="0">
                  <c:v>Administração de medicamento</c:v>
                </c:pt>
                <c:pt idx="1">
                  <c:v>Curativo</c:v>
                </c:pt>
                <c:pt idx="2">
                  <c:v>Glicemia capilar</c:v>
                </c:pt>
                <c:pt idx="3">
                  <c:v>Inalação/nebulização</c:v>
                </c:pt>
                <c:pt idx="4">
                  <c:v>Retirada de ponto</c:v>
                </c:pt>
              </c:strCache>
            </c:strRef>
          </c:cat>
          <c:val>
            <c:numRef>
              <c:f>PACS!$C$31:$C$35</c:f>
              <c:numCache>
                <c:formatCode>#,##0</c:formatCode>
                <c:ptCount val="5"/>
                <c:pt idx="0">
                  <c:v>3</c:v>
                </c:pt>
                <c:pt idx="1">
                  <c:v>7</c:v>
                </c:pt>
                <c:pt idx="2" formatCode="General">
                  <c:v>116</c:v>
                </c:pt>
                <c:pt idx="3" formatCode="General">
                  <c:v>11</c:v>
                </c:pt>
                <c:pt idx="4" formatCode="General">
                  <c:v>2</c:v>
                </c:pt>
              </c:numCache>
            </c:numRef>
          </c:val>
        </c:ser>
        <c:ser>
          <c:idx val="2"/>
          <c:order val="2"/>
          <c:tx>
            <c:strRef>
              <c:f>PACS!$D$30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4"/>
              <c:layout>
                <c:manualLayout>
                  <c:x val="-5.3605618560085044E-17"/>
                  <c:y val="-1.097390560782130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PACS!$A$31:$A$35</c:f>
              <c:strCache>
                <c:ptCount val="5"/>
                <c:pt idx="0">
                  <c:v>Administração de medicamento</c:v>
                </c:pt>
                <c:pt idx="1">
                  <c:v>Curativo</c:v>
                </c:pt>
                <c:pt idx="2">
                  <c:v>Glicemia capilar</c:v>
                </c:pt>
                <c:pt idx="3">
                  <c:v>Inalação/nebulização</c:v>
                </c:pt>
                <c:pt idx="4">
                  <c:v>Retirada de ponto</c:v>
                </c:pt>
              </c:strCache>
            </c:strRef>
          </c:cat>
          <c:val>
            <c:numRef>
              <c:f>PACS!$D$31:$D$35</c:f>
              <c:numCache>
                <c:formatCode>General</c:formatCode>
                <c:ptCount val="5"/>
                <c:pt idx="0">
                  <c:v>7</c:v>
                </c:pt>
                <c:pt idx="1">
                  <c:v>65</c:v>
                </c:pt>
                <c:pt idx="2">
                  <c:v>35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axId val="66624896"/>
        <c:axId val="66638976"/>
      </c:barChart>
      <c:catAx>
        <c:axId val="666248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66638976"/>
        <c:crosses val="autoZero"/>
        <c:auto val="1"/>
        <c:lblAlgn val="ctr"/>
        <c:lblOffset val="100"/>
      </c:catAx>
      <c:valAx>
        <c:axId val="666389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66624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8334907699948891"/>
          <c:w val="0.58194237233503709"/>
          <c:h val="7.2291596891637139E-2"/>
        </c:manualLayout>
      </c:layout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b="1" i="0" u="none" strike="noStrike" baseline="0" dirty="0" smtClean="0">
                <a:latin typeface="+mj-lt"/>
              </a:rPr>
              <a:t>PACS- PROGRAMA DE AGENTES COMUNITÁRIOS DE SAÚDE</a:t>
            </a:r>
            <a:endParaRPr lang="pt-BR" sz="3200" dirty="0"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PACS!$B$36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2.6765322097895658E-2"/>
                  <c:y val="2.2222066687196482E-3"/>
                </c:manualLayout>
              </c:layout>
              <c:showVal val="1"/>
            </c:dLbl>
            <c:dLbl>
              <c:idx val="2"/>
              <c:layout>
                <c:manualLayout>
                  <c:x val="-7.8947368421052475E-2"/>
                  <c:y val="5.7777373386712953E-2"/>
                </c:manualLayout>
              </c:layout>
              <c:showVal val="1"/>
            </c:dLbl>
            <c:dLbl>
              <c:idx val="3"/>
              <c:layout>
                <c:manualLayout>
                  <c:x val="-1.6081871345029471E-2"/>
                  <c:y val="-2.666648002463674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PACS!$A$37:$A$40</c:f>
              <c:strCache>
                <c:ptCount val="4"/>
                <c:pt idx="0">
                  <c:v>Aferição de pressão arterial</c:v>
                </c:pt>
                <c:pt idx="1">
                  <c:v>Peso</c:v>
                </c:pt>
                <c:pt idx="2">
                  <c:v>Visita do ACS - Área 001</c:v>
                </c:pt>
                <c:pt idx="3">
                  <c:v>Visita do ACS - Área 011</c:v>
                </c:pt>
              </c:strCache>
            </c:strRef>
          </c:cat>
          <c:val>
            <c:numRef>
              <c:f>PACS!$B$37:$B$40</c:f>
              <c:numCache>
                <c:formatCode>#,##0</c:formatCode>
                <c:ptCount val="4"/>
                <c:pt idx="0">
                  <c:v>1309</c:v>
                </c:pt>
                <c:pt idx="1">
                  <c:v>1371</c:v>
                </c:pt>
                <c:pt idx="2">
                  <c:v>4774</c:v>
                </c:pt>
                <c:pt idx="3">
                  <c:v>4572</c:v>
                </c:pt>
              </c:numCache>
            </c:numRef>
          </c:val>
        </c:ser>
        <c:ser>
          <c:idx val="1"/>
          <c:order val="1"/>
          <c:tx>
            <c:strRef>
              <c:f>PACS!$C$36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485380116959064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4093567251462367E-2"/>
                  <c:y val="2.2222066687197402E-3"/>
                </c:manualLayout>
              </c:layout>
              <c:showVal val="1"/>
            </c:dLbl>
            <c:dLbl>
              <c:idx val="3"/>
              <c:layout>
                <c:manualLayout>
                  <c:x val="1.315789473684211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PACS!$A$37:$A$40</c:f>
              <c:strCache>
                <c:ptCount val="4"/>
                <c:pt idx="0">
                  <c:v>Aferição de pressão arterial</c:v>
                </c:pt>
                <c:pt idx="1">
                  <c:v>Peso</c:v>
                </c:pt>
                <c:pt idx="2">
                  <c:v>Visita do ACS - Área 001</c:v>
                </c:pt>
                <c:pt idx="3">
                  <c:v>Visita do ACS - Área 011</c:v>
                </c:pt>
              </c:strCache>
            </c:strRef>
          </c:cat>
          <c:val>
            <c:numRef>
              <c:f>PACS!$C$37:$C$40</c:f>
              <c:numCache>
                <c:formatCode>#,##0</c:formatCode>
                <c:ptCount val="4"/>
                <c:pt idx="0">
                  <c:v>1050</c:v>
                </c:pt>
                <c:pt idx="1">
                  <c:v>1040</c:v>
                </c:pt>
                <c:pt idx="2">
                  <c:v>4802</c:v>
                </c:pt>
                <c:pt idx="3">
                  <c:v>4277</c:v>
                </c:pt>
              </c:numCache>
            </c:numRef>
          </c:val>
        </c:ser>
        <c:ser>
          <c:idx val="2"/>
          <c:order val="2"/>
          <c:tx>
            <c:strRef>
              <c:f>PACS!$D$36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2163742690058485E-2"/>
                  <c:y val="9.1110473417508789E-2"/>
                </c:manualLayout>
              </c:layout>
              <c:showVal val="1"/>
            </c:dLbl>
            <c:dLbl>
              <c:idx val="1"/>
              <c:layout>
                <c:manualLayout>
                  <c:x val="2.6315789473684272E-2"/>
                  <c:y val="7.7777233405190924E-2"/>
                </c:manualLayout>
              </c:layout>
              <c:showVal val="1"/>
            </c:dLbl>
            <c:dLbl>
              <c:idx val="2"/>
              <c:layout>
                <c:manualLayout>
                  <c:x val="3.2163742690058485E-2"/>
                  <c:y val="7.1110613399031533E-2"/>
                </c:manualLayout>
              </c:layout>
              <c:showVal val="1"/>
            </c:dLbl>
            <c:dLbl>
              <c:idx val="3"/>
              <c:layout>
                <c:manualLayout>
                  <c:x val="2.7664502463507892E-2"/>
                  <c:y val="0.17999874016630077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PACS!$A$37:$A$40</c:f>
              <c:strCache>
                <c:ptCount val="4"/>
                <c:pt idx="0">
                  <c:v>Aferição de pressão arterial</c:v>
                </c:pt>
                <c:pt idx="1">
                  <c:v>Peso</c:v>
                </c:pt>
                <c:pt idx="2">
                  <c:v>Visita do ACS - Área 001</c:v>
                </c:pt>
                <c:pt idx="3">
                  <c:v>Visita do ACS - Área 011</c:v>
                </c:pt>
              </c:strCache>
            </c:strRef>
          </c:cat>
          <c:val>
            <c:numRef>
              <c:f>PACS!$D$37:$D$40</c:f>
              <c:numCache>
                <c:formatCode>General</c:formatCode>
                <c:ptCount val="4"/>
                <c:pt idx="0">
                  <c:v>992</c:v>
                </c:pt>
                <c:pt idx="1">
                  <c:v>974</c:v>
                </c:pt>
                <c:pt idx="2" formatCode="#,##0">
                  <c:v>4230</c:v>
                </c:pt>
                <c:pt idx="3" formatCode="#,##0">
                  <c:v>4973</c:v>
                </c:pt>
              </c:numCache>
            </c:numRef>
          </c:val>
        </c:ser>
        <c:dLbls>
          <c:showVal val="1"/>
        </c:dLbls>
        <c:overlap val="-25"/>
        <c:axId val="66813952"/>
        <c:axId val="66815488"/>
      </c:barChart>
      <c:catAx>
        <c:axId val="668139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66815488"/>
        <c:crosses val="autoZero"/>
        <c:auto val="1"/>
        <c:lblAlgn val="ctr"/>
        <c:lblOffset val="100"/>
      </c:catAx>
      <c:valAx>
        <c:axId val="66815488"/>
        <c:scaling>
          <c:orientation val="minMax"/>
        </c:scaling>
        <c:delete val="1"/>
        <c:axPos val="l"/>
        <c:numFmt formatCode="#,##0" sourceLinked="1"/>
        <c:tickLblPos val="nextTo"/>
        <c:crossAx val="66813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743703089745964E-3"/>
          <c:y val="0.19870972031691816"/>
          <c:w val="0.58194237233503709"/>
          <c:h val="7.3194938268148824E-2"/>
        </c:manualLayout>
      </c:layout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b="1" i="0" u="none" strike="noStrike" baseline="0" dirty="0" smtClean="0">
                <a:latin typeface="+mj-lt"/>
              </a:rPr>
              <a:t>ESTRATÉGIA DE SAÚDE DA FAMÍLIA</a:t>
            </a:r>
            <a:endParaRPr lang="pt-BR" sz="3200" dirty="0"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ESF!$B$3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2.2574797904454446E-2"/>
                  <c:y val="1.0916048220412793E-2"/>
                </c:manualLayout>
              </c:layout>
              <c:showVal val="1"/>
            </c:dLbl>
            <c:dLbl>
              <c:idx val="2"/>
              <c:layout>
                <c:manualLayout>
                  <c:x val="-2.539664764251119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2.2574797904454689E-2"/>
                  <c:y val="3.5087480179257342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ESF!$A$4:$A$7</c:f>
              <c:strCache>
                <c:ptCount val="4"/>
                <c:pt idx="0">
                  <c:v>Nº PACIENTES GRUPO DE HIPERDIA</c:v>
                </c:pt>
                <c:pt idx="1">
                  <c:v>Nº PACIENTES GRUPO  DE TABAGISMO</c:v>
                </c:pt>
                <c:pt idx="2">
                  <c:v>Nº PACIENTES GRUPO DE ATIVIDADE FÍSICA CORPORAL</c:v>
                </c:pt>
                <c:pt idx="3">
                  <c:v>Nº TESTE PEZINHO REALIZADOS</c:v>
                </c:pt>
              </c:strCache>
            </c:strRef>
          </c:cat>
          <c:val>
            <c:numRef>
              <c:f>ESF!$B$4:$B$7</c:f>
              <c:numCache>
                <c:formatCode>General</c:formatCode>
                <c:ptCount val="4"/>
                <c:pt idx="0">
                  <c:v>1574</c:v>
                </c:pt>
                <c:pt idx="1">
                  <c:v>88</c:v>
                </c:pt>
                <c:pt idx="2">
                  <c:v>1162</c:v>
                </c:pt>
                <c:pt idx="3">
                  <c:v>433</c:v>
                </c:pt>
              </c:numCache>
            </c:numRef>
          </c:val>
        </c:ser>
        <c:ser>
          <c:idx val="1"/>
          <c:order val="1"/>
          <c:tx>
            <c:strRef>
              <c:f>ESF!$C$3</c:f>
              <c:strCache>
                <c:ptCount val="1"/>
                <c:pt idx="0">
                  <c:v>2ª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8094971463766801E-2"/>
                  <c:y val="-4.5583734718456823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ESF!$A$4:$A$7</c:f>
              <c:strCache>
                <c:ptCount val="4"/>
                <c:pt idx="0">
                  <c:v>Nº PACIENTES GRUPO DE HIPERDIA</c:v>
                </c:pt>
                <c:pt idx="1">
                  <c:v>Nº PACIENTES GRUPO  DE TABAGISMO</c:v>
                </c:pt>
                <c:pt idx="2">
                  <c:v>Nº PACIENTES GRUPO DE ATIVIDADE FÍSICA CORPORAL</c:v>
                </c:pt>
                <c:pt idx="3">
                  <c:v>Nº TESTE PEZINHO REALIZADOS</c:v>
                </c:pt>
              </c:strCache>
            </c:strRef>
          </c:cat>
          <c:val>
            <c:numRef>
              <c:f>ESF!$C$4:$C$7</c:f>
              <c:numCache>
                <c:formatCode>General</c:formatCode>
                <c:ptCount val="4"/>
                <c:pt idx="0" formatCode="#,##0">
                  <c:v>1462</c:v>
                </c:pt>
                <c:pt idx="1">
                  <c:v>308</c:v>
                </c:pt>
                <c:pt idx="2" formatCode="#,##0">
                  <c:v>2552</c:v>
                </c:pt>
                <c:pt idx="3">
                  <c:v>363</c:v>
                </c:pt>
              </c:numCache>
            </c:numRef>
          </c:val>
        </c:ser>
        <c:ser>
          <c:idx val="2"/>
          <c:order val="2"/>
          <c:tx>
            <c:strRef>
              <c:f>ESF!$D$3</c:f>
              <c:strCache>
                <c:ptCount val="1"/>
                <c:pt idx="0">
                  <c:v>3ª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1040347118625213E-2"/>
                  <c:y val="9.8244944501920797E-2"/>
                </c:manualLayout>
              </c:layout>
              <c:showVal val="1"/>
            </c:dLbl>
            <c:dLbl>
              <c:idx val="1"/>
              <c:layout>
                <c:manualLayout>
                  <c:x val="1.410924869028404E-2"/>
                  <c:y val="3.2748314833973682E-2"/>
                </c:manualLayout>
              </c:layout>
              <c:showVal val="1"/>
            </c:dLbl>
            <c:dLbl>
              <c:idx val="2"/>
              <c:layout>
                <c:manualLayout>
                  <c:x val="3.2451271987653622E-2"/>
                  <c:y val="6.5496629667947739E-2"/>
                </c:manualLayout>
              </c:layout>
              <c:showVal val="1"/>
            </c:dLbl>
            <c:dLbl>
              <c:idx val="3"/>
              <c:layout>
                <c:manualLayout>
                  <c:x val="2.2574797904454456E-2"/>
                  <c:y val="4.21049762151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ESF!$A$4:$A$7</c:f>
              <c:strCache>
                <c:ptCount val="4"/>
                <c:pt idx="0">
                  <c:v>Nº PACIENTES GRUPO DE HIPERDIA</c:v>
                </c:pt>
                <c:pt idx="1">
                  <c:v>Nº PACIENTES GRUPO  DE TABAGISMO</c:v>
                </c:pt>
                <c:pt idx="2">
                  <c:v>Nº PACIENTES GRUPO DE ATIVIDADE FÍSICA CORPORAL</c:v>
                </c:pt>
                <c:pt idx="3">
                  <c:v>Nº TESTE PEZINHO REALIZADOS</c:v>
                </c:pt>
              </c:strCache>
            </c:strRef>
          </c:cat>
          <c:val>
            <c:numRef>
              <c:f>ESF!$D$4:$D$7</c:f>
              <c:numCache>
                <c:formatCode>General</c:formatCode>
                <c:ptCount val="4"/>
                <c:pt idx="0" formatCode="#,##0">
                  <c:v>1513</c:v>
                </c:pt>
                <c:pt idx="1">
                  <c:v>266</c:v>
                </c:pt>
                <c:pt idx="2" formatCode="#,##0">
                  <c:v>1633</c:v>
                </c:pt>
                <c:pt idx="3">
                  <c:v>323</c:v>
                </c:pt>
              </c:numCache>
            </c:numRef>
          </c:val>
        </c:ser>
        <c:dLbls>
          <c:showVal val="1"/>
        </c:dLbls>
        <c:overlap val="-25"/>
        <c:axId val="68931968"/>
        <c:axId val="68933504"/>
      </c:barChart>
      <c:catAx>
        <c:axId val="68931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8933504"/>
        <c:crosses val="autoZero"/>
        <c:auto val="1"/>
        <c:lblAlgn val="ctr"/>
        <c:lblOffset val="100"/>
      </c:catAx>
      <c:valAx>
        <c:axId val="689335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8931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473876559405294"/>
          <c:y val="0.13039686426597083"/>
          <c:w val="0.56205680850127782"/>
          <c:h val="7.7047317631210144E-2"/>
        </c:manualLayout>
      </c:layout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800" b="1">
                <a:latin typeface="+mj-lt"/>
              </a:defRPr>
            </a:pPr>
            <a:r>
              <a:rPr lang="pt-BR" sz="3200" b="1" dirty="0" smtClean="0">
                <a:latin typeface="+mj-lt"/>
              </a:rPr>
              <a:t>ESTRATÉGIA DE SAÚDE DA</a:t>
            </a:r>
            <a:r>
              <a:rPr lang="pt-BR" sz="3200" b="1" baseline="0" dirty="0" smtClean="0">
                <a:latin typeface="+mj-lt"/>
              </a:rPr>
              <a:t> FAMÍLIA</a:t>
            </a:r>
            <a:endParaRPr lang="pt-BR" sz="3200" b="1" dirty="0">
              <a:latin typeface="+mj-lt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8.6113799499048186E-3"/>
          <c:y val="0.21703094165929082"/>
          <c:w val="0.97560109014193663"/>
          <c:h val="0.56309021055374586"/>
        </c:manualLayout>
      </c:layout>
      <c:barChart>
        <c:barDir val="col"/>
        <c:grouping val="clustered"/>
        <c:ser>
          <c:idx val="0"/>
          <c:order val="0"/>
          <c:tx>
            <c:strRef>
              <c:f>ESF!$B$8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6.4471209286367489E-3"/>
                  <c:y val="4.5583726537840761E-3"/>
                </c:manualLayout>
              </c:layout>
              <c:showVal val="1"/>
            </c:dLbl>
            <c:dLbl>
              <c:idx val="3"/>
              <c:layout>
                <c:manualLayout>
                  <c:x val="-4.7362589724476684E-2"/>
                  <c:y val="-9.1167453075681228E-3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ESF!$A$9:$A$12</c:f>
              <c:strCache>
                <c:ptCount val="4"/>
                <c:pt idx="0">
                  <c:v>Nº  CONSULTAS MÉDICAS</c:v>
                </c:pt>
                <c:pt idx="1">
                  <c:v>Nº CONSULTA MÉDICA PRÉ NATAL</c:v>
                </c:pt>
                <c:pt idx="2">
                  <c:v>Nº ATENDIMENTO MÉDICO Á DOMICÍLIO</c:v>
                </c:pt>
                <c:pt idx="3">
                  <c:v>Nº VISITA DO ACS Á DOMICÍLIO</c:v>
                </c:pt>
              </c:strCache>
            </c:strRef>
          </c:cat>
          <c:val>
            <c:numRef>
              <c:f>ESF!$B$9:$B$12</c:f>
              <c:numCache>
                <c:formatCode>#,##0</c:formatCode>
                <c:ptCount val="4"/>
                <c:pt idx="0">
                  <c:v>16760</c:v>
                </c:pt>
                <c:pt idx="1">
                  <c:v>1021</c:v>
                </c:pt>
                <c:pt idx="2" formatCode="General">
                  <c:v>419</c:v>
                </c:pt>
                <c:pt idx="3">
                  <c:v>21288</c:v>
                </c:pt>
              </c:numCache>
            </c:numRef>
          </c:val>
        </c:ser>
        <c:ser>
          <c:idx val="1"/>
          <c:order val="1"/>
          <c:tx>
            <c:strRef>
              <c:f>ESF!$C$8</c:f>
              <c:strCache>
                <c:ptCount val="1"/>
                <c:pt idx="0">
                  <c:v>2ª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6067189557492629E-2"/>
                  <c:y val="-2.0512676942028268E-2"/>
                </c:manualLayout>
              </c:layout>
              <c:showVal val="1"/>
            </c:dLbl>
            <c:dLbl>
              <c:idx val="1"/>
              <c:layout>
                <c:manualLayout>
                  <c:x val="-5.7409199666032164E-3"/>
                  <c:y val="-5.4700471845409548E-2"/>
                </c:manualLayout>
              </c:layout>
              <c:showVal val="1"/>
            </c:dLbl>
            <c:dLbl>
              <c:idx val="2"/>
              <c:layout>
                <c:manualLayout>
                  <c:x val="1.5787529908158945E-2"/>
                  <c:y val="-5.0142278655114961E-2"/>
                </c:manualLayout>
              </c:layout>
              <c:showVal val="1"/>
            </c:dLbl>
            <c:dLbl>
              <c:idx val="3"/>
              <c:layout>
                <c:manualLayout>
                  <c:x val="-7.0326269590889293E-2"/>
                  <c:y val="2.7350235922704566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ESF!$A$9:$A$12</c:f>
              <c:strCache>
                <c:ptCount val="4"/>
                <c:pt idx="0">
                  <c:v>Nº  CONSULTAS MÉDICAS</c:v>
                </c:pt>
                <c:pt idx="1">
                  <c:v>Nº CONSULTA MÉDICA PRÉ NATAL</c:v>
                </c:pt>
                <c:pt idx="2">
                  <c:v>Nº ATENDIMENTO MÉDICO Á DOMICÍLIO</c:v>
                </c:pt>
                <c:pt idx="3">
                  <c:v>Nº VISITA DO ACS Á DOMICÍLIO</c:v>
                </c:pt>
              </c:strCache>
            </c:strRef>
          </c:cat>
          <c:val>
            <c:numRef>
              <c:f>ESF!$C$9:$C$12</c:f>
              <c:numCache>
                <c:formatCode>#,##0</c:formatCode>
                <c:ptCount val="4"/>
                <c:pt idx="0">
                  <c:v>16893</c:v>
                </c:pt>
                <c:pt idx="1">
                  <c:v>1268</c:v>
                </c:pt>
                <c:pt idx="2" formatCode="General">
                  <c:v>308</c:v>
                </c:pt>
                <c:pt idx="3">
                  <c:v>31346</c:v>
                </c:pt>
              </c:numCache>
            </c:numRef>
          </c:val>
        </c:ser>
        <c:ser>
          <c:idx val="2"/>
          <c:order val="2"/>
          <c:tx>
            <c:strRef>
              <c:f>ESF!$D$8</c:f>
              <c:strCache>
                <c:ptCount val="1"/>
                <c:pt idx="0">
                  <c:v>3ª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1528449874762028E-2"/>
                  <c:y val="5.4700471845409548E-2"/>
                </c:manualLayout>
              </c:layout>
              <c:showVal val="1"/>
            </c:dLbl>
            <c:dLbl>
              <c:idx val="1"/>
              <c:layout>
                <c:manualLayout>
                  <c:x val="2.1528449874762028E-2"/>
                  <c:y val="6.8375589806762014E-3"/>
                </c:manualLayout>
              </c:layout>
              <c:showVal val="1"/>
            </c:dLbl>
            <c:dLbl>
              <c:idx val="2"/>
              <c:layout>
                <c:manualLayout>
                  <c:x val="2.8704599833016067E-2"/>
                  <c:y val="4.5583726537841958E-3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ESF!$A$9:$A$12</c:f>
              <c:strCache>
                <c:ptCount val="4"/>
                <c:pt idx="0">
                  <c:v>Nº  CONSULTAS MÉDICAS</c:v>
                </c:pt>
                <c:pt idx="1">
                  <c:v>Nº CONSULTA MÉDICA PRÉ NATAL</c:v>
                </c:pt>
                <c:pt idx="2">
                  <c:v>Nº ATENDIMENTO MÉDICO Á DOMICÍLIO</c:v>
                </c:pt>
                <c:pt idx="3">
                  <c:v>Nº VISITA DO ACS Á DOMICÍLIO</c:v>
                </c:pt>
              </c:strCache>
            </c:strRef>
          </c:cat>
          <c:val>
            <c:numRef>
              <c:f>ESF!$D$9:$D$12</c:f>
              <c:numCache>
                <c:formatCode>#,##0</c:formatCode>
                <c:ptCount val="4"/>
                <c:pt idx="0">
                  <c:v>14403</c:v>
                </c:pt>
                <c:pt idx="1">
                  <c:v>1225</c:v>
                </c:pt>
                <c:pt idx="2" formatCode="General">
                  <c:v>412</c:v>
                </c:pt>
                <c:pt idx="3">
                  <c:v>33959</c:v>
                </c:pt>
              </c:numCache>
            </c:numRef>
          </c:val>
        </c:ser>
        <c:dLbls>
          <c:showVal val="1"/>
        </c:dLbls>
        <c:overlap val="-25"/>
        <c:axId val="66892544"/>
        <c:axId val="66894080"/>
      </c:barChart>
      <c:catAx>
        <c:axId val="668925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66894080"/>
        <c:crosses val="autoZero"/>
        <c:auto val="1"/>
        <c:lblAlgn val="ctr"/>
        <c:lblOffset val="100"/>
      </c:catAx>
      <c:valAx>
        <c:axId val="66894080"/>
        <c:scaling>
          <c:orientation val="minMax"/>
        </c:scaling>
        <c:delete val="1"/>
        <c:axPos val="l"/>
        <c:numFmt formatCode="#,##0" sourceLinked="1"/>
        <c:tickLblPos val="nextTo"/>
        <c:crossAx val="66892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8917668186214674E-2"/>
          <c:y val="0.24371635324978574"/>
          <c:w val="0.5823984666390386"/>
          <c:h val="8.4727578167203915E-2"/>
        </c:manualLayout>
      </c:layout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ESTRATÉGIA DE SAÚDE DA FAMÍLIA</a:t>
            </a:r>
            <a:endParaRPr lang="pt-BR" sz="3200" dirty="0">
              <a:latin typeface="+mj-lt"/>
            </a:endParaRPr>
          </a:p>
        </c:rich>
      </c:tx>
      <c:layout>
        <c:manualLayout>
          <c:xMode val="edge"/>
          <c:yMode val="edge"/>
          <c:x val="0.27150816092276103"/>
          <c:y val="0"/>
        </c:manualLayout>
      </c:layout>
    </c:title>
    <c:plotArea>
      <c:layout>
        <c:manualLayout>
          <c:layoutTarget val="inner"/>
          <c:xMode val="edge"/>
          <c:yMode val="edge"/>
          <c:x val="1.608187134502926E-2"/>
          <c:y val="0.23360629735171273"/>
          <c:w val="0.96783625730994161"/>
          <c:h val="0.65763622068000183"/>
        </c:manualLayout>
      </c:layout>
      <c:barChart>
        <c:barDir val="col"/>
        <c:grouping val="clustered"/>
        <c:ser>
          <c:idx val="0"/>
          <c:order val="0"/>
          <c:tx>
            <c:strRef>
              <c:f>ESF!$A$14</c:f>
              <c:strCache>
                <c:ptCount val="1"/>
                <c:pt idx="0">
                  <c:v>Nº PROCEDIMENTO REALIZADOS NA UNIDADE (curativo, aferição, PA, glicemia, nebulização, retirada de ponto, etc)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-0.13450292397660812"/>
                  <c:y val="9.6969035899813205E-2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ESF!$B$13:$D$13</c:f>
              <c:strCache>
                <c:ptCount val="3"/>
                <c:pt idx="0">
                  <c:v>1º QUAD</c:v>
                </c:pt>
                <c:pt idx="1">
                  <c:v>2ª QUAD</c:v>
                </c:pt>
                <c:pt idx="2">
                  <c:v>3ª QUAD</c:v>
                </c:pt>
              </c:strCache>
            </c:strRef>
          </c:cat>
          <c:val>
            <c:numRef>
              <c:f>ESF!$B$14:$D$14</c:f>
              <c:numCache>
                <c:formatCode>#,##0</c:formatCode>
                <c:ptCount val="3"/>
                <c:pt idx="0">
                  <c:v>21165</c:v>
                </c:pt>
                <c:pt idx="1">
                  <c:v>25330</c:v>
                </c:pt>
                <c:pt idx="2">
                  <c:v>23666</c:v>
                </c:pt>
              </c:numCache>
            </c:numRef>
          </c:val>
        </c:ser>
        <c:dLbls>
          <c:showVal val="1"/>
        </c:dLbls>
        <c:overlap val="-25"/>
        <c:axId val="66910848"/>
        <c:axId val="70324608"/>
      </c:barChart>
      <c:catAx>
        <c:axId val="66910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70324608"/>
        <c:crosses val="autoZero"/>
        <c:auto val="1"/>
        <c:lblAlgn val="ctr"/>
        <c:lblOffset val="100"/>
      </c:catAx>
      <c:valAx>
        <c:axId val="70324608"/>
        <c:scaling>
          <c:orientation val="minMax"/>
        </c:scaling>
        <c:delete val="1"/>
        <c:axPos val="l"/>
        <c:numFmt formatCode="#,##0" sourceLinked="1"/>
        <c:tickLblPos val="nextTo"/>
        <c:crossAx val="66910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8.9182789541378579E-2"/>
          <c:w val="0.98286187240233469"/>
          <c:h val="0.14082852714869395"/>
        </c:manualLayout>
      </c:layout>
      <c:txPr>
        <a:bodyPr/>
        <a:lstStyle/>
        <a:p>
          <a:pPr>
            <a:defRPr sz="2000" b="1"/>
          </a:pPr>
          <a:endParaRPr lang="pt-BR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ESTRATÉGIA DE SAÚDE DA FAMÍLIA</a:t>
            </a:r>
            <a:endParaRPr lang="pt-BR" sz="3200" dirty="0"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ESF!$B$22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6.950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ESF!$A$23:$A$24</c:f>
              <c:strCache>
                <c:ptCount val="2"/>
                <c:pt idx="0">
                  <c:v>LIBERAÇÃO DE OXIGÊNIO P/ USO DOMICILIAR (LITROS M3)</c:v>
                </c:pt>
                <c:pt idx="1">
                  <c:v>INSUMOS LIBERADOS P/ PACIENTES (FRALDAS,DIETAS,SONDAS,MATERIAIS DE USO P/ CURATIVO)</c:v>
                </c:pt>
              </c:strCache>
            </c:strRef>
          </c:cat>
          <c:val>
            <c:numRef>
              <c:f>ESF!$B$23:$B$24</c:f>
              <c:numCache>
                <c:formatCode>#,##0</c:formatCode>
                <c:ptCount val="2"/>
                <c:pt idx="0" formatCode="General">
                  <c:v>175</c:v>
                </c:pt>
                <c:pt idx="1">
                  <c:v>28660</c:v>
                </c:pt>
              </c:numCache>
            </c:numRef>
          </c:val>
        </c:ser>
        <c:ser>
          <c:idx val="1"/>
          <c:order val="1"/>
          <c:tx>
            <c:strRef>
              <c:f>ESF!$C$22</c:f>
              <c:strCache>
                <c:ptCount val="1"/>
                <c:pt idx="0">
                  <c:v>2ª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4.4444133374394575E-2"/>
                  <c:y val="1.3852716895915223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ESF!$A$23:$A$24</c:f>
              <c:strCache>
                <c:ptCount val="2"/>
                <c:pt idx="0">
                  <c:v>LIBERAÇÃO DE OXIGÊNIO P/ USO DOMICILIAR (LITROS M3)</c:v>
                </c:pt>
                <c:pt idx="1">
                  <c:v>INSUMOS LIBERADOS P/ PACIENTES (FRALDAS,DIETAS,SONDAS,MATERIAIS DE USO P/ CURATIVO)</c:v>
                </c:pt>
              </c:strCache>
            </c:strRef>
          </c:cat>
          <c:val>
            <c:numRef>
              <c:f>ESF!$C$23:$C$24</c:f>
              <c:numCache>
                <c:formatCode>#,##0</c:formatCode>
                <c:ptCount val="2"/>
                <c:pt idx="0">
                  <c:v>6410</c:v>
                </c:pt>
                <c:pt idx="1">
                  <c:v>31437</c:v>
                </c:pt>
              </c:numCache>
            </c:numRef>
          </c:val>
        </c:ser>
        <c:ser>
          <c:idx val="2"/>
          <c:order val="2"/>
          <c:tx>
            <c:strRef>
              <c:f>ESF!$D$22</c:f>
              <c:strCache>
                <c:ptCount val="1"/>
                <c:pt idx="0">
                  <c:v>3ª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3.5555306699515683E-2"/>
                  <c:y val="-6.233722603161844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ESF!$A$23:$A$24</c:f>
              <c:strCache>
                <c:ptCount val="2"/>
                <c:pt idx="0">
                  <c:v>LIBERAÇÃO DE OXIGÊNIO P/ USO DOMICILIAR (LITROS M3)</c:v>
                </c:pt>
                <c:pt idx="1">
                  <c:v>INSUMOS LIBERADOS P/ PACIENTES (FRALDAS,DIETAS,SONDAS,MATERIAIS DE USO P/ CURATIVO)</c:v>
                </c:pt>
              </c:strCache>
            </c:strRef>
          </c:cat>
          <c:val>
            <c:numRef>
              <c:f>ESF!$D$23:$D$24</c:f>
              <c:numCache>
                <c:formatCode>#,##0</c:formatCode>
                <c:ptCount val="2"/>
                <c:pt idx="0">
                  <c:v>6835</c:v>
                </c:pt>
                <c:pt idx="1">
                  <c:v>14667</c:v>
                </c:pt>
              </c:numCache>
            </c:numRef>
          </c:val>
        </c:ser>
        <c:dLbls>
          <c:showVal val="1"/>
        </c:dLbls>
        <c:overlap val="-25"/>
        <c:axId val="70257664"/>
        <c:axId val="70275840"/>
      </c:barChart>
      <c:catAx>
        <c:axId val="70257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70275840"/>
        <c:crosses val="autoZero"/>
        <c:auto val="1"/>
        <c:lblAlgn val="ctr"/>
        <c:lblOffset val="100"/>
      </c:catAx>
      <c:valAx>
        <c:axId val="70275840"/>
        <c:scaling>
          <c:orientation val="minMax"/>
        </c:scaling>
        <c:delete val="1"/>
        <c:axPos val="l"/>
        <c:numFmt formatCode="General" sourceLinked="1"/>
        <c:tickLblPos val="none"/>
        <c:crossAx val="70257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3069468163535745E-2"/>
          <c:y val="0.13101216094021043"/>
          <c:w val="0.59015964892633799"/>
          <c:h val="7.6046689109764781E-2"/>
        </c:manualLayout>
      </c:layout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pt-BR" sz="3200" dirty="0" smtClean="0">
                <a:latin typeface="+mj-lt"/>
              </a:rPr>
              <a:t>SAÚDE BUCAL</a:t>
            </a:r>
            <a:endParaRPr lang="pt-BR" sz="3200" dirty="0">
              <a:latin typeface="+mj-lt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49816060468944473"/>
          <c:y val="0.18150898525839157"/>
          <c:w val="0.48332700664757638"/>
          <c:h val="0.77651599988801479"/>
        </c:manualLayout>
      </c:layout>
      <c:barChart>
        <c:barDir val="bar"/>
        <c:grouping val="clustered"/>
        <c:ser>
          <c:idx val="0"/>
          <c:order val="0"/>
          <c:tx>
            <c:strRef>
              <c:f>SB!$B$3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SB!$A$4:$A$5</c:f>
              <c:strCache>
                <c:ptCount val="2"/>
                <c:pt idx="0">
                  <c:v>Atenção Primária: Restaurações, Exodontias, Profilaxia, Raspagem, Aplicação de Selante e outros.</c:v>
                </c:pt>
                <c:pt idx="1">
                  <c:v>Atendimentos Especializados: Radiografias Odontológicas, Exodontia de dentes inclusos e outros</c:v>
                </c:pt>
              </c:strCache>
            </c:strRef>
          </c:cat>
          <c:val>
            <c:numRef>
              <c:f>SB!$B$4:$B$5</c:f>
              <c:numCache>
                <c:formatCode>General</c:formatCode>
                <c:ptCount val="2"/>
                <c:pt idx="0" formatCode="#,##0">
                  <c:v>13960</c:v>
                </c:pt>
                <c:pt idx="1">
                  <c:v>808</c:v>
                </c:pt>
              </c:numCache>
            </c:numRef>
          </c:val>
        </c:ser>
        <c:ser>
          <c:idx val="1"/>
          <c:order val="1"/>
          <c:tx>
            <c:strRef>
              <c:f>SB!$C$3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SB!$A$4:$A$5</c:f>
              <c:strCache>
                <c:ptCount val="2"/>
                <c:pt idx="0">
                  <c:v>Atenção Primária: Restaurações, Exodontias, Profilaxia, Raspagem, Aplicação de Selante e outros.</c:v>
                </c:pt>
                <c:pt idx="1">
                  <c:v>Atendimentos Especializados: Radiografias Odontológicas, Exodontia de dentes inclusos e outros</c:v>
                </c:pt>
              </c:strCache>
            </c:strRef>
          </c:cat>
          <c:val>
            <c:numRef>
              <c:f>SB!$C$4:$C$5</c:f>
              <c:numCache>
                <c:formatCode>General</c:formatCode>
                <c:ptCount val="2"/>
                <c:pt idx="0" formatCode="#,##0">
                  <c:v>14979</c:v>
                </c:pt>
                <c:pt idx="1">
                  <c:v>481</c:v>
                </c:pt>
              </c:numCache>
            </c:numRef>
          </c:val>
        </c:ser>
        <c:ser>
          <c:idx val="2"/>
          <c:order val="2"/>
          <c:tx>
            <c:strRef>
              <c:f>SB!$D$3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SB!$A$4:$A$5</c:f>
              <c:strCache>
                <c:ptCount val="2"/>
                <c:pt idx="0">
                  <c:v>Atenção Primária: Restaurações, Exodontias, Profilaxia, Raspagem, Aplicação de Selante e outros.</c:v>
                </c:pt>
                <c:pt idx="1">
                  <c:v>Atendimentos Especializados: Radiografias Odontológicas, Exodontia de dentes inclusos e outros</c:v>
                </c:pt>
              </c:strCache>
            </c:strRef>
          </c:cat>
          <c:val>
            <c:numRef>
              <c:f>SB!$D$4:$D$5</c:f>
              <c:numCache>
                <c:formatCode>General</c:formatCode>
                <c:ptCount val="2"/>
                <c:pt idx="0" formatCode="#,##0">
                  <c:v>13595</c:v>
                </c:pt>
                <c:pt idx="1">
                  <c:v>885</c:v>
                </c:pt>
              </c:numCache>
            </c:numRef>
          </c:val>
        </c:ser>
        <c:dLbls>
          <c:showVal val="1"/>
        </c:dLbls>
        <c:axId val="70311296"/>
        <c:axId val="70386816"/>
      </c:barChart>
      <c:catAx>
        <c:axId val="703112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70386816"/>
        <c:crosses val="autoZero"/>
        <c:auto val="1"/>
        <c:lblAlgn val="ctr"/>
        <c:lblOffset val="100"/>
      </c:catAx>
      <c:valAx>
        <c:axId val="70386816"/>
        <c:scaling>
          <c:orientation val="minMax"/>
        </c:scaling>
        <c:delete val="1"/>
        <c:axPos val="b"/>
        <c:numFmt formatCode="#,##0" sourceLinked="1"/>
        <c:tickLblPos val="nextTo"/>
        <c:crossAx val="70311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3086024966051604"/>
          <c:y val="0.14825026880235698"/>
          <c:w val="0.46361896548059223"/>
          <c:h val="8.1327709186831798E-2"/>
        </c:manualLayout>
      </c:layout>
      <c:txPr>
        <a:bodyPr/>
        <a:lstStyle/>
        <a:p>
          <a:pPr>
            <a:defRPr sz="2800" b="1"/>
          </a:pPr>
          <a:endParaRPr lang="pt-BR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3200" dirty="0" smtClean="0">
                <a:latin typeface="+mj-lt"/>
              </a:rPr>
              <a:t>FARMÁCIA BÁSICA</a:t>
            </a:r>
            <a:endParaRPr lang="pt-BR" sz="3200" dirty="0">
              <a:latin typeface="+mj-lt"/>
            </a:endParaRPr>
          </a:p>
        </c:rich>
      </c:tx>
      <c:layout>
        <c:manualLayout>
          <c:xMode val="edge"/>
          <c:yMode val="edge"/>
          <c:x val="0.40928234972983613"/>
          <c:y val="1.385271689591520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FARMÁCIA!$H$14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9.682471913707405E-2"/>
                  <c:y val="1.1543930746596001E-2"/>
                </c:manualLayout>
              </c:layout>
              <c:showVal val="1"/>
            </c:dLbl>
            <c:dLbl>
              <c:idx val="1"/>
              <c:layout>
                <c:manualLayout>
                  <c:x val="-0.11034405527435895"/>
                  <c:y val="0.10389537671936395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FARMÁCIA!$I$13:$J$13</c:f>
              <c:strCache>
                <c:ptCount val="2"/>
                <c:pt idx="0">
                  <c:v>PESSOAS ATENDIDAS</c:v>
                </c:pt>
                <c:pt idx="1">
                  <c:v>MEDICAMENTOS DISTRIBUIDOS (um. comp. Frs)</c:v>
                </c:pt>
              </c:strCache>
            </c:strRef>
          </c:cat>
          <c:val>
            <c:numRef>
              <c:f>FARMÁCIA!$I$14:$J$14</c:f>
              <c:numCache>
                <c:formatCode>#,##0</c:formatCode>
                <c:ptCount val="2"/>
                <c:pt idx="0">
                  <c:v>18891</c:v>
                </c:pt>
                <c:pt idx="1">
                  <c:v>1965958</c:v>
                </c:pt>
              </c:numCache>
            </c:numRef>
          </c:val>
        </c:ser>
        <c:ser>
          <c:idx val="1"/>
          <c:order val="1"/>
          <c:tx>
            <c:strRef>
              <c:f>FARMÁCIA!$H$15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4.7618714329708857E-3"/>
                  <c:y val="-9.0042659823448709E-2"/>
                </c:manualLayout>
              </c:layout>
              <c:showVal val="1"/>
            </c:dLbl>
            <c:dLbl>
              <c:idx val="1"/>
              <c:layout>
                <c:manualLayout>
                  <c:x val="-4.5976689697649594E-3"/>
                  <c:y val="-6.695479833025677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FARMÁCIA!$I$13:$J$13</c:f>
              <c:strCache>
                <c:ptCount val="2"/>
                <c:pt idx="0">
                  <c:v>PESSOAS ATENDIDAS</c:v>
                </c:pt>
                <c:pt idx="1">
                  <c:v>MEDICAMENTOS DISTRIBUIDOS (um. comp. Frs)</c:v>
                </c:pt>
              </c:strCache>
            </c:strRef>
          </c:cat>
          <c:val>
            <c:numRef>
              <c:f>FARMÁCIA!$I$15:$J$15</c:f>
              <c:numCache>
                <c:formatCode>#,##0</c:formatCode>
                <c:ptCount val="2"/>
                <c:pt idx="0">
                  <c:v>21493</c:v>
                </c:pt>
                <c:pt idx="1">
                  <c:v>2125977</c:v>
                </c:pt>
              </c:numCache>
            </c:numRef>
          </c:val>
        </c:ser>
        <c:ser>
          <c:idx val="2"/>
          <c:order val="2"/>
          <c:tx>
            <c:strRef>
              <c:f>FARMÁCIA!$H$16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3015361972219694E-2"/>
                  <c:y val="-1.1543930746596001E-2"/>
                </c:manualLayout>
              </c:layout>
              <c:showVal val="1"/>
            </c:dLbl>
            <c:dLbl>
              <c:idx val="1"/>
              <c:layout>
                <c:manualLayout>
                  <c:x val="0.13247380656098223"/>
                  <c:y val="9.69690182714063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FARMÁCIA!$I$13:$J$13</c:f>
              <c:strCache>
                <c:ptCount val="2"/>
                <c:pt idx="0">
                  <c:v>PESSOAS ATENDIDAS</c:v>
                </c:pt>
                <c:pt idx="1">
                  <c:v>MEDICAMENTOS DISTRIBUIDOS (um. comp. Frs)</c:v>
                </c:pt>
              </c:strCache>
            </c:strRef>
          </c:cat>
          <c:val>
            <c:numRef>
              <c:f>FARMÁCIA!$I$16:$J$16</c:f>
              <c:numCache>
                <c:formatCode>#,##0</c:formatCode>
                <c:ptCount val="2"/>
                <c:pt idx="0">
                  <c:v>19561</c:v>
                </c:pt>
                <c:pt idx="1">
                  <c:v>2279831</c:v>
                </c:pt>
              </c:numCache>
            </c:numRef>
          </c:val>
        </c:ser>
        <c:dLbls>
          <c:showVal val="1"/>
        </c:dLbls>
        <c:shape val="box"/>
        <c:axId val="70463872"/>
        <c:axId val="70465408"/>
        <c:axId val="0"/>
      </c:bar3DChart>
      <c:catAx>
        <c:axId val="70463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70465408"/>
        <c:crosses val="autoZero"/>
        <c:auto val="1"/>
        <c:lblAlgn val="ctr"/>
        <c:lblOffset val="100"/>
      </c:catAx>
      <c:valAx>
        <c:axId val="70465408"/>
        <c:scaling>
          <c:orientation val="minMax"/>
        </c:scaling>
        <c:delete val="1"/>
        <c:axPos val="l"/>
        <c:numFmt formatCode="#,##0" sourceLinked="1"/>
        <c:tickLblPos val="nextTo"/>
        <c:crossAx val="70463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2764133316220469"/>
          <c:w val="0.35594664004351428"/>
          <c:h val="0.12750644187694518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INTERNAÇÕES</a:t>
            </a:r>
            <a:r>
              <a:rPr lang="pt-BR" baseline="0"/>
              <a:t> NO HMU</a:t>
            </a:r>
            <a:endParaRPr lang="pt-BR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INTERNAÇÕES!$AA$34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3.065112646509994E-3"/>
                  <c:y val="-8.8888266748789246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Val val="1"/>
          </c:dLbls>
          <c:cat>
            <c:strRef>
              <c:f>INTERNAÇÕES!$AB$33:$AD$33</c:f>
              <c:strCache>
                <c:ptCount val="3"/>
                <c:pt idx="0">
                  <c:v>CM</c:v>
                </c:pt>
                <c:pt idx="1">
                  <c:v>CP</c:v>
                </c:pt>
                <c:pt idx="2">
                  <c:v>CE</c:v>
                </c:pt>
              </c:strCache>
            </c:strRef>
          </c:cat>
          <c:val>
            <c:numRef>
              <c:f>INTERNAÇÕES!$AB$34:$AD$34</c:f>
              <c:numCache>
                <c:formatCode>General</c:formatCode>
                <c:ptCount val="3"/>
                <c:pt idx="0">
                  <c:v>582</c:v>
                </c:pt>
                <c:pt idx="1">
                  <c:v>66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INTERNAÇÕES!$AA$35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8390675879059803E-2"/>
                  <c:y val="-4.324294058049194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Val val="1"/>
          </c:dLbls>
          <c:cat>
            <c:strRef>
              <c:f>INTERNAÇÕES!$AB$33:$AD$33</c:f>
              <c:strCache>
                <c:ptCount val="3"/>
                <c:pt idx="0">
                  <c:v>CM</c:v>
                </c:pt>
                <c:pt idx="1">
                  <c:v>CP</c:v>
                </c:pt>
                <c:pt idx="2">
                  <c:v>CE</c:v>
                </c:pt>
              </c:strCache>
            </c:strRef>
          </c:cat>
          <c:val>
            <c:numRef>
              <c:f>INTERNAÇÕES!$AB$35:$AD$35</c:f>
              <c:numCache>
                <c:formatCode>General</c:formatCode>
                <c:ptCount val="3"/>
                <c:pt idx="0">
                  <c:v>551</c:v>
                </c:pt>
                <c:pt idx="1">
                  <c:v>66</c:v>
                </c:pt>
                <c:pt idx="2">
                  <c:v>146</c:v>
                </c:pt>
              </c:numCache>
            </c:numRef>
          </c:val>
        </c:ser>
        <c:ser>
          <c:idx val="2"/>
          <c:order val="2"/>
          <c:tx>
            <c:strRef>
              <c:f>INTERNAÇÕES!$AA$36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2183562114628486E-2"/>
                  <c:y val="-8.168110998537382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INTERNAÇÕES!$AB$33:$AD$33</c:f>
              <c:strCache>
                <c:ptCount val="3"/>
                <c:pt idx="0">
                  <c:v>CM</c:v>
                </c:pt>
                <c:pt idx="1">
                  <c:v>CP</c:v>
                </c:pt>
                <c:pt idx="2">
                  <c:v>CE</c:v>
                </c:pt>
              </c:strCache>
            </c:strRef>
          </c:cat>
          <c:val>
            <c:numRef>
              <c:f>INTERNAÇÕES!$AB$36:$AD$36</c:f>
              <c:numCache>
                <c:formatCode>General</c:formatCode>
                <c:ptCount val="3"/>
                <c:pt idx="0">
                  <c:v>380</c:v>
                </c:pt>
                <c:pt idx="1">
                  <c:v>50</c:v>
                </c:pt>
                <c:pt idx="2">
                  <c:v>345</c:v>
                </c:pt>
              </c:numCache>
            </c:numRef>
          </c:val>
        </c:ser>
        <c:dLbls>
          <c:showVal val="1"/>
        </c:dLbls>
        <c:shape val="box"/>
        <c:axId val="70510464"/>
        <c:axId val="70512000"/>
        <c:axId val="0"/>
      </c:bar3DChart>
      <c:catAx>
        <c:axId val="70510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3200"/>
            </a:pPr>
            <a:endParaRPr lang="pt-BR"/>
          </a:p>
        </c:txPr>
        <c:crossAx val="70512000"/>
        <c:crosses val="autoZero"/>
        <c:auto val="1"/>
        <c:lblAlgn val="ctr"/>
        <c:lblOffset val="100"/>
      </c:catAx>
      <c:valAx>
        <c:axId val="70512000"/>
        <c:scaling>
          <c:orientation val="minMax"/>
        </c:scaling>
        <c:delete val="1"/>
        <c:axPos val="l"/>
        <c:numFmt formatCode="General" sourceLinked="1"/>
        <c:tickLblPos val="nextTo"/>
        <c:crossAx val="70510464"/>
        <c:crosses val="autoZero"/>
        <c:crossBetween val="between"/>
      </c:valAx>
    </c:plotArea>
    <c:legend>
      <c:legendPos val="t"/>
      <c:txPr>
        <a:bodyPr/>
        <a:lstStyle/>
        <a:p>
          <a:pPr>
            <a:defRPr sz="1600"/>
          </a:pPr>
          <a:endParaRPr lang="pt-BR"/>
        </a:p>
      </c:txPr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INTERNAÇÕES NO HMU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INTERNAÇÕES!$AA$34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2"/>
              <c:layout>
                <c:manualLayout>
                  <c:x val="-4.182993004426496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showVal val="1"/>
          </c:dLbls>
          <c:cat>
            <c:strRef>
              <c:f>INTERNAÇÕES!$AE$33:$AH$33</c:f>
              <c:strCache>
                <c:ptCount val="4"/>
                <c:pt idx="0">
                  <c:v>CUR</c:v>
                </c:pt>
                <c:pt idx="1">
                  <c:v>PN</c:v>
                </c:pt>
                <c:pt idx="2">
                  <c:v>PC</c:v>
                </c:pt>
                <c:pt idx="3">
                  <c:v>OO</c:v>
                </c:pt>
              </c:strCache>
            </c:strRef>
          </c:cat>
          <c:val>
            <c:numRef>
              <c:f>INTERNAÇÕES!$AE$34:$AH$34</c:f>
              <c:numCache>
                <c:formatCode>General</c:formatCode>
                <c:ptCount val="4"/>
                <c:pt idx="0">
                  <c:v>187</c:v>
                </c:pt>
                <c:pt idx="1">
                  <c:v>173</c:v>
                </c:pt>
                <c:pt idx="2">
                  <c:v>220</c:v>
                </c:pt>
                <c:pt idx="3">
                  <c:v>78</c:v>
                </c:pt>
              </c:numCache>
            </c:numRef>
          </c:val>
        </c:ser>
        <c:ser>
          <c:idx val="1"/>
          <c:order val="1"/>
          <c:tx>
            <c:strRef>
              <c:f>INTERNAÇÕES!$AA$35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showVal val="1"/>
          </c:dLbls>
          <c:cat>
            <c:strRef>
              <c:f>INTERNAÇÕES!$AE$33:$AH$33</c:f>
              <c:strCache>
                <c:ptCount val="4"/>
                <c:pt idx="0">
                  <c:v>CUR</c:v>
                </c:pt>
                <c:pt idx="1">
                  <c:v>PN</c:v>
                </c:pt>
                <c:pt idx="2">
                  <c:v>PC</c:v>
                </c:pt>
                <c:pt idx="3">
                  <c:v>OO</c:v>
                </c:pt>
              </c:strCache>
            </c:strRef>
          </c:cat>
          <c:val>
            <c:numRef>
              <c:f>INTERNAÇÕES!$AE$35:$AH$35</c:f>
              <c:numCache>
                <c:formatCode>General</c:formatCode>
                <c:ptCount val="4"/>
                <c:pt idx="0">
                  <c:v>169</c:v>
                </c:pt>
                <c:pt idx="1">
                  <c:v>131</c:v>
                </c:pt>
                <c:pt idx="2">
                  <c:v>211</c:v>
                </c:pt>
                <c:pt idx="3">
                  <c:v>105</c:v>
                </c:pt>
              </c:numCache>
            </c:numRef>
          </c:val>
        </c:ser>
        <c:ser>
          <c:idx val="2"/>
          <c:order val="2"/>
          <c:tx>
            <c:strRef>
              <c:f>INTERNAÇÕES!$AA$36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4.3323856117274365E-2"/>
                  <c:y val="-9.876474083198819E-3"/>
                </c:manualLayout>
              </c:layout>
              <c:showVal val="1"/>
            </c:dLbl>
            <c:dLbl>
              <c:idx val="2"/>
              <c:layout>
                <c:manualLayout>
                  <c:x val="6.722667328542582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9757042920378464E-2"/>
                  <c:y val="-4.4444133374394575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showVal val="1"/>
          </c:dLbls>
          <c:cat>
            <c:strRef>
              <c:f>INTERNAÇÕES!$AE$33:$AH$33</c:f>
              <c:strCache>
                <c:ptCount val="4"/>
                <c:pt idx="0">
                  <c:v>CUR</c:v>
                </c:pt>
                <c:pt idx="1">
                  <c:v>PN</c:v>
                </c:pt>
                <c:pt idx="2">
                  <c:v>PC</c:v>
                </c:pt>
                <c:pt idx="3">
                  <c:v>OO</c:v>
                </c:pt>
              </c:strCache>
            </c:strRef>
          </c:cat>
          <c:val>
            <c:numRef>
              <c:f>INTERNAÇÕES!$AE$36:$AH$36</c:f>
              <c:numCache>
                <c:formatCode>General</c:formatCode>
                <c:ptCount val="4"/>
                <c:pt idx="0">
                  <c:v>206</c:v>
                </c:pt>
                <c:pt idx="1">
                  <c:v>117</c:v>
                </c:pt>
                <c:pt idx="2">
                  <c:v>191</c:v>
                </c:pt>
                <c:pt idx="3">
                  <c:v>95</c:v>
                </c:pt>
              </c:numCache>
            </c:numRef>
          </c:val>
        </c:ser>
        <c:dLbls>
          <c:showVal val="1"/>
        </c:dLbls>
        <c:shape val="box"/>
        <c:axId val="70568576"/>
        <c:axId val="70582656"/>
        <c:axId val="0"/>
      </c:bar3DChart>
      <c:catAx>
        <c:axId val="70568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0582656"/>
        <c:crosses val="autoZero"/>
        <c:auto val="1"/>
        <c:lblAlgn val="ctr"/>
        <c:lblOffset val="100"/>
      </c:catAx>
      <c:valAx>
        <c:axId val="70582656"/>
        <c:scaling>
          <c:orientation val="minMax"/>
        </c:scaling>
        <c:delete val="1"/>
        <c:axPos val="l"/>
        <c:numFmt formatCode="General" sourceLinked="1"/>
        <c:tickLblPos val="nextTo"/>
        <c:crossAx val="70568576"/>
        <c:crosses val="autoZero"/>
        <c:crossBetween val="between"/>
      </c:valAx>
    </c:plotArea>
    <c:legend>
      <c:legendPos val="t"/>
      <c:txPr>
        <a:bodyPr/>
        <a:lstStyle/>
        <a:p>
          <a:pPr>
            <a:defRPr sz="1800"/>
          </a:pPr>
          <a:endParaRPr lang="pt-B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pt-BR" dirty="0" smtClean="0">
                <a:latin typeface="+mj-lt"/>
              </a:rPr>
              <a:t>TRANSFERÊNCIAS  DO ESTADO E UNIÃO</a:t>
            </a:r>
            <a:endParaRPr lang="pt-BR" dirty="0">
              <a:latin typeface="+mj-lt"/>
            </a:endParaRPr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receita_despesa!$F$35</c:f>
              <c:strCache>
                <c:ptCount val="1"/>
                <c:pt idx="0">
                  <c:v>    Provenientes da União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7245611563670436E-2"/>
                  <c:y val="-1.5841603215389712E-2"/>
                </c:manualLayout>
              </c:layout>
              <c:showVal val="1"/>
            </c:dLbl>
            <c:dLbl>
              <c:idx val="1"/>
              <c:layout>
                <c:manualLayout>
                  <c:x val="-4.2425328480030777E-2"/>
                  <c:y val="0.17873671372691091"/>
                </c:manualLayout>
              </c:layout>
              <c:showVal val="1"/>
            </c:dLbl>
            <c:dLbl>
              <c:idx val="2"/>
              <c:layout>
                <c:manualLayout>
                  <c:x val="-3.8727581212901978E-2"/>
                  <c:y val="0.19525723029598346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receita_despesa!$G$34:$I$34</c:f>
              <c:strCache>
                <c:ptCount val="3"/>
                <c:pt idx="0">
                  <c:v>3º QUAD/18</c:v>
                </c:pt>
                <c:pt idx="1">
                  <c:v>3º QUAD/17</c:v>
                </c:pt>
                <c:pt idx="2">
                  <c:v>3º QUAD/16</c:v>
                </c:pt>
              </c:strCache>
            </c:strRef>
          </c:cat>
          <c:val>
            <c:numRef>
              <c:f>receita_despesa!$G$35:$I$35</c:f>
              <c:numCache>
                <c:formatCode>#,##0.00</c:formatCode>
                <c:ptCount val="3"/>
                <c:pt idx="0" formatCode="_-&quot;R$&quot;\ * #,##0.00_-;\-&quot;R$&quot;\ * #,##0.00_-;_-&quot;R$&quot;\ * &quot;-&quot;??_-;_-@_-">
                  <c:v>17348432.439999998</c:v>
                </c:pt>
                <c:pt idx="1">
                  <c:v>7912261</c:v>
                </c:pt>
                <c:pt idx="2" formatCode="_-&quot;R$&quot;\ * #,##0.00_-;\-&quot;R$&quot;\ * #,##0.00_-;_-&quot;R$&quot;\ * &quot;-&quot;??_-;_-@_-">
                  <c:v>7857316.1199999992</c:v>
                </c:pt>
              </c:numCache>
            </c:numRef>
          </c:val>
        </c:ser>
        <c:ser>
          <c:idx val="1"/>
          <c:order val="1"/>
          <c:tx>
            <c:strRef>
              <c:f>receita_despesa!$F$36</c:f>
              <c:strCache>
                <c:ptCount val="1"/>
                <c:pt idx="0">
                  <c:v>       Provenientes dos Estados</c:v>
                </c:pt>
              </c:strCache>
            </c:strRef>
          </c:tx>
          <c:dLbls>
            <c:dLbl>
              <c:idx val="0"/>
              <c:layout>
                <c:manualLayout>
                  <c:x val="6.3456196142397323E-2"/>
                  <c:y val="-0.10723888736428062"/>
                </c:manualLayout>
              </c:layout>
              <c:showVal val="1"/>
            </c:dLbl>
            <c:dLbl>
              <c:idx val="2"/>
              <c:layout>
                <c:manualLayout>
                  <c:x val="6.5681444991789817E-3"/>
                  <c:y val="-9.6514745308311028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receita_despesa!$G$34:$I$34</c:f>
              <c:strCache>
                <c:ptCount val="3"/>
                <c:pt idx="0">
                  <c:v>3º QUAD/18</c:v>
                </c:pt>
                <c:pt idx="1">
                  <c:v>3º QUAD/17</c:v>
                </c:pt>
                <c:pt idx="2">
                  <c:v>3º QUAD/16</c:v>
                </c:pt>
              </c:strCache>
            </c:strRef>
          </c:cat>
          <c:val>
            <c:numRef>
              <c:f>receita_despesa!$G$36:$I$36</c:f>
              <c:numCache>
                <c:formatCode>#,##0.00</c:formatCode>
                <c:ptCount val="3"/>
                <c:pt idx="0" formatCode="_-&quot;R$&quot;\ * #,##0.00_-;\-&quot;R$&quot;\ * #,##0.00_-;_-&quot;R$&quot;\ * &quot;-&quot;??_-;_-@_-">
                  <c:v>2397607.69</c:v>
                </c:pt>
                <c:pt idx="1">
                  <c:v>4501931.1199999992</c:v>
                </c:pt>
                <c:pt idx="2" formatCode="_-&quot;R$&quot;\ * #,##0.00_-;\-&quot;R$&quot;\ * #,##0.00_-;_-&quot;R$&quot;\ * &quot;-&quot;??_-;_-@_-">
                  <c:v>4600961.55</c:v>
                </c:pt>
              </c:numCache>
            </c:numRef>
          </c:val>
        </c:ser>
        <c:dLbls>
          <c:showVal val="1"/>
        </c:dLbls>
        <c:shape val="box"/>
        <c:axId val="62824832"/>
        <c:axId val="62826368"/>
        <c:axId val="55931328"/>
      </c:bar3DChart>
      <c:catAx>
        <c:axId val="628248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62826368"/>
        <c:crosses val="autoZero"/>
        <c:auto val="1"/>
        <c:lblAlgn val="ctr"/>
        <c:lblOffset val="100"/>
      </c:catAx>
      <c:valAx>
        <c:axId val="62826368"/>
        <c:scaling>
          <c:orientation val="minMax"/>
        </c:scaling>
        <c:delete val="1"/>
        <c:axPos val="l"/>
        <c:numFmt formatCode="_-&quot;R$&quot;\ * #,##0.00_-;\-&quot;R$&quot;\ * #,##0.00_-;_-&quot;R$&quot;\ * &quot;-&quot;??_-;_-@_-" sourceLinked="1"/>
        <c:majorTickMark val="none"/>
        <c:tickLblPos val="nextTo"/>
        <c:crossAx val="62824832"/>
        <c:crosses val="autoZero"/>
        <c:crossBetween val="between"/>
      </c:valAx>
      <c:serAx>
        <c:axId val="55931328"/>
        <c:scaling>
          <c:orientation val="minMax"/>
        </c:scaling>
        <c:delete val="1"/>
        <c:axPos val="b"/>
        <c:tickLblPos val="nextTo"/>
        <c:crossAx val="62826368"/>
        <c:crosses val="autoZero"/>
      </c:serAx>
    </c:plotArea>
    <c:legend>
      <c:legendPos val="t"/>
      <c:layout>
        <c:manualLayout>
          <c:xMode val="edge"/>
          <c:yMode val="edge"/>
          <c:x val="7.884953888145034E-2"/>
          <c:y val="6.4740667811769043E-2"/>
          <c:w val="0.80279477436009761"/>
          <c:h val="7.5671299657097568E-2"/>
        </c:manualLayout>
      </c:layout>
      <c:txPr>
        <a:bodyPr/>
        <a:lstStyle/>
        <a:p>
          <a:pPr>
            <a:defRPr sz="1800" b="1"/>
          </a:pPr>
          <a:endParaRPr lang="pt-BR"/>
        </a:p>
      </c:txPr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CENTRO DE SAÚDE POLICLÍNICA</a:t>
            </a:r>
            <a:endParaRPr lang="pt-BR" sz="3200" dirty="0">
              <a:latin typeface="+mj-lt"/>
            </a:endParaRPr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0"/>
          <c:y val="0.2071270228693449"/>
          <c:w val="1"/>
          <c:h val="0.62479916287414183"/>
        </c:manualLayout>
      </c:layout>
      <c:bar3DChart>
        <c:barDir val="col"/>
        <c:grouping val="clustered"/>
        <c:ser>
          <c:idx val="0"/>
          <c:order val="0"/>
          <c:tx>
            <c:strRef>
              <c:f>POLICLÍNICA!$B$23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4.1236508000456105E-2"/>
                  <c:y val="-2.7705433791830391E-2"/>
                </c:manualLayout>
              </c:layout>
              <c:showVal val="1"/>
            </c:dLbl>
            <c:dLbl>
              <c:idx val="1"/>
              <c:layout>
                <c:manualLayout>
                  <c:x val="-1.4814711124798194E-2"/>
                  <c:y val="-6.4646012180937573E-2"/>
                </c:manualLayout>
              </c:layout>
              <c:showVal val="1"/>
            </c:dLbl>
            <c:dLbl>
              <c:idx val="2"/>
              <c:layout>
                <c:manualLayout>
                  <c:x val="-9.77048265401327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2.0704519036007573E-2"/>
                  <c:y val="-4.6175904780568849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POLICLÍNICA!$A$24:$A$27</c:f>
              <c:strCache>
                <c:ptCount val="4"/>
                <c:pt idx="0">
                  <c:v>Consulta Cardiologia</c:v>
                </c:pt>
                <c:pt idx="1">
                  <c:v>Consulta Cirurgia</c:v>
                </c:pt>
                <c:pt idx="2">
                  <c:v>Consulta Clínica Geral</c:v>
                </c:pt>
                <c:pt idx="3">
                  <c:v>Consulta Dermatologia</c:v>
                </c:pt>
              </c:strCache>
            </c:strRef>
          </c:cat>
          <c:val>
            <c:numRef>
              <c:f>POLICLÍNICA!$B$24:$B$27</c:f>
              <c:numCache>
                <c:formatCode>General</c:formatCode>
                <c:ptCount val="4"/>
                <c:pt idx="0" formatCode="#,##0">
                  <c:v>2476</c:v>
                </c:pt>
                <c:pt idx="1">
                  <c:v>554</c:v>
                </c:pt>
                <c:pt idx="2" formatCode="#,##0">
                  <c:v>3133</c:v>
                </c:pt>
                <c:pt idx="3" formatCode="#,##0">
                  <c:v>1144</c:v>
                </c:pt>
              </c:numCache>
            </c:numRef>
          </c:val>
        </c:ser>
        <c:ser>
          <c:idx val="1"/>
          <c:order val="1"/>
          <c:tx>
            <c:strRef>
              <c:f>POLICLÍNICA!$C$23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4.8924680153601963E-2"/>
                  <c:y val="-9.9277804420725493E-2"/>
                </c:manualLayout>
              </c:layout>
              <c:showVal val="1"/>
            </c:dLbl>
            <c:dLbl>
              <c:idx val="1"/>
              <c:layout>
                <c:manualLayout>
                  <c:x val="1.6296239140335921E-2"/>
                  <c:y val="-0.16161503045234438"/>
                </c:manualLayout>
              </c:layout>
              <c:showVal val="1"/>
            </c:dLbl>
            <c:dLbl>
              <c:idx val="3"/>
              <c:layout>
                <c:manualLayout>
                  <c:x val="7.2266883535599914E-3"/>
                  <c:y val="-0.15007109970574795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POLICLÍNICA!$A$24:$A$27</c:f>
              <c:strCache>
                <c:ptCount val="4"/>
                <c:pt idx="0">
                  <c:v>Consulta Cardiologia</c:v>
                </c:pt>
                <c:pt idx="1">
                  <c:v>Consulta Cirurgia</c:v>
                </c:pt>
                <c:pt idx="2">
                  <c:v>Consulta Clínica Geral</c:v>
                </c:pt>
                <c:pt idx="3">
                  <c:v>Consulta Dermatologia</c:v>
                </c:pt>
              </c:strCache>
            </c:strRef>
          </c:cat>
          <c:val>
            <c:numRef>
              <c:f>POLICLÍNICA!$C$24:$C$27</c:f>
              <c:numCache>
                <c:formatCode>General</c:formatCode>
                <c:ptCount val="4"/>
                <c:pt idx="0" formatCode="#,##0">
                  <c:v>2798</c:v>
                </c:pt>
                <c:pt idx="1">
                  <c:v>416</c:v>
                </c:pt>
                <c:pt idx="2" formatCode="#,##0">
                  <c:v>3496</c:v>
                </c:pt>
                <c:pt idx="3" formatCode="#,##0">
                  <c:v>1417</c:v>
                </c:pt>
              </c:numCache>
            </c:numRef>
          </c:val>
        </c:ser>
        <c:ser>
          <c:idx val="2"/>
          <c:order val="2"/>
          <c:tx>
            <c:strRef>
              <c:f>POLICLÍNICA!$D$23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5.9258844499192775E-2"/>
                  <c:y val="-2.3087861493191991E-3"/>
                </c:manualLayout>
              </c:layout>
              <c:showVal val="1"/>
            </c:dLbl>
            <c:dLbl>
              <c:idx val="1"/>
              <c:layout>
                <c:manualLayout>
                  <c:x val="3.1183217148669829E-2"/>
                  <c:y val="-3.4631792239787899E-2"/>
                </c:manualLayout>
              </c:layout>
              <c:showVal val="1"/>
            </c:dLbl>
            <c:dLbl>
              <c:idx val="2"/>
              <c:layout>
                <c:manualLayout>
                  <c:x val="7.8517968961430429E-2"/>
                  <c:y val="6.9263584479576394E-3"/>
                </c:manualLayout>
              </c:layout>
              <c:showVal val="1"/>
            </c:dLbl>
            <c:dLbl>
              <c:idx val="3"/>
              <c:layout>
                <c:manualLayout>
                  <c:x val="5.7691848090686157E-2"/>
                  <c:y val="-4.155815068774544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POLICLÍNICA!$A$24:$A$27</c:f>
              <c:strCache>
                <c:ptCount val="4"/>
                <c:pt idx="0">
                  <c:v>Consulta Cardiologia</c:v>
                </c:pt>
                <c:pt idx="1">
                  <c:v>Consulta Cirurgia</c:v>
                </c:pt>
                <c:pt idx="2">
                  <c:v>Consulta Clínica Geral</c:v>
                </c:pt>
                <c:pt idx="3">
                  <c:v>Consulta Dermatologia</c:v>
                </c:pt>
              </c:strCache>
            </c:strRef>
          </c:cat>
          <c:val>
            <c:numRef>
              <c:f>POLICLÍNICA!$D$24:$D$27</c:f>
              <c:numCache>
                <c:formatCode>General</c:formatCode>
                <c:ptCount val="4"/>
                <c:pt idx="0" formatCode="#,##0">
                  <c:v>3017</c:v>
                </c:pt>
                <c:pt idx="1">
                  <c:v>674</c:v>
                </c:pt>
                <c:pt idx="2" formatCode="#,##0">
                  <c:v>3738</c:v>
                </c:pt>
                <c:pt idx="3" formatCode="#,##0">
                  <c:v>1544</c:v>
                </c:pt>
              </c:numCache>
            </c:numRef>
          </c:val>
        </c:ser>
        <c:dLbls>
          <c:showVal val="1"/>
        </c:dLbls>
        <c:shape val="box"/>
        <c:axId val="70638208"/>
        <c:axId val="70652288"/>
        <c:axId val="0"/>
      </c:bar3DChart>
      <c:catAx>
        <c:axId val="706382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70652288"/>
        <c:crosses val="autoZero"/>
        <c:auto val="1"/>
        <c:lblAlgn val="ctr"/>
        <c:lblOffset val="100"/>
      </c:catAx>
      <c:valAx>
        <c:axId val="70652288"/>
        <c:scaling>
          <c:orientation val="minMax"/>
        </c:scaling>
        <c:delete val="1"/>
        <c:axPos val="l"/>
        <c:numFmt formatCode="#,##0" sourceLinked="1"/>
        <c:tickLblPos val="nextTo"/>
        <c:crossAx val="70638208"/>
        <c:crosses val="autoZero"/>
        <c:crossBetween val="between"/>
      </c:valAx>
    </c:plotArea>
    <c:legend>
      <c:legendPos val="t"/>
      <c:txPr>
        <a:bodyPr/>
        <a:lstStyle/>
        <a:p>
          <a:pPr>
            <a:defRPr sz="2800"/>
          </a:pPr>
          <a:endParaRPr lang="pt-BR"/>
        </a:p>
      </c:txPr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3200" dirty="0" smtClean="0">
                <a:latin typeface="+mj-lt"/>
              </a:rPr>
              <a:t>CENTRO DE SAÚDE POLICLÍNICA</a:t>
            </a:r>
            <a:endParaRPr lang="pt-BR" sz="3200" dirty="0">
              <a:latin typeface="+mj-lt"/>
            </a:endParaRPr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7.4269228719873494E-3"/>
          <c:y val="0.18953082601144194"/>
          <c:w val="0.99257307712801268"/>
          <c:h val="0.64439935090823663"/>
        </c:manualLayout>
      </c:layout>
      <c:bar3DChart>
        <c:barDir val="col"/>
        <c:grouping val="clustered"/>
        <c:ser>
          <c:idx val="0"/>
          <c:order val="0"/>
          <c:tx>
            <c:strRef>
              <c:f>POLICLÍNICA!$B$32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5.447990542667723E-2"/>
                  <c:y val="-6.7510363106525723E-2"/>
                </c:manualLayout>
              </c:layout>
              <c:showVal val="1"/>
            </c:dLbl>
            <c:dLbl>
              <c:idx val="1"/>
              <c:layout>
                <c:manualLayout>
                  <c:x val="-2.5806270991584002E-2"/>
                  <c:y val="-0.15527383514500936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POLICLÍNICA!$A$33:$A$35</c:f>
              <c:strCache>
                <c:ptCount val="3"/>
                <c:pt idx="0">
                  <c:v>Consulta Otorrinolaringologia</c:v>
                </c:pt>
                <c:pt idx="1">
                  <c:v>Consulta Psiquiátrica</c:v>
                </c:pt>
                <c:pt idx="2">
                  <c:v>Consulta Urologia</c:v>
                </c:pt>
              </c:strCache>
            </c:strRef>
          </c:cat>
          <c:val>
            <c:numRef>
              <c:f>POLICLÍNICA!$B$33:$B$35</c:f>
              <c:numCache>
                <c:formatCode>General</c:formatCode>
                <c:ptCount val="3"/>
                <c:pt idx="0" formatCode="#,##0">
                  <c:v>1123</c:v>
                </c:pt>
                <c:pt idx="1">
                  <c:v>566</c:v>
                </c:pt>
                <c:pt idx="2" formatCode="#,##0">
                  <c:v>1009</c:v>
                </c:pt>
              </c:numCache>
            </c:numRef>
          </c:val>
        </c:ser>
        <c:ser>
          <c:idx val="1"/>
          <c:order val="1"/>
          <c:tx>
            <c:strRef>
              <c:f>POLICLÍNICA!$C$32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-1.8637862382810635E-2"/>
                  <c:y val="-0.10351589009667271"/>
                </c:manualLayout>
              </c:layout>
              <c:showVal val="1"/>
            </c:dLbl>
            <c:dLbl>
              <c:idx val="2"/>
              <c:layout>
                <c:manualLayout>
                  <c:x val="2.9143694015996438E-2"/>
                  <c:y val="-4.725725417456788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POLICLÍNICA!$A$33:$A$35</c:f>
              <c:strCache>
                <c:ptCount val="3"/>
                <c:pt idx="0">
                  <c:v>Consulta Otorrinolaringologia</c:v>
                </c:pt>
                <c:pt idx="1">
                  <c:v>Consulta Psiquiátrica</c:v>
                </c:pt>
                <c:pt idx="2">
                  <c:v>Consulta Urologia</c:v>
                </c:pt>
              </c:strCache>
            </c:strRef>
          </c:cat>
          <c:val>
            <c:numRef>
              <c:f>POLICLÍNICA!$C$33:$C$35</c:f>
              <c:numCache>
                <c:formatCode>General</c:formatCode>
                <c:ptCount val="3"/>
                <c:pt idx="0" formatCode="#,##0">
                  <c:v>1746</c:v>
                </c:pt>
                <c:pt idx="1">
                  <c:v>367</c:v>
                </c:pt>
                <c:pt idx="2" formatCode="#,##0">
                  <c:v>1277</c:v>
                </c:pt>
              </c:numCache>
            </c:numRef>
          </c:val>
        </c:ser>
        <c:ser>
          <c:idx val="2"/>
          <c:order val="2"/>
          <c:tx>
            <c:strRef>
              <c:f>POLICLÍNICA!$D$32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8418199765373004E-2"/>
                  <c:y val="6.7508591180984925E-3"/>
                </c:manualLayout>
              </c:layout>
              <c:showVal val="1"/>
            </c:dLbl>
            <c:dLbl>
              <c:idx val="2"/>
              <c:layout>
                <c:manualLayout>
                  <c:x val="5.1001464527993784E-2"/>
                  <c:y val="9.0013817475367519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POLICLÍNICA!$A$33:$A$35</c:f>
              <c:strCache>
                <c:ptCount val="3"/>
                <c:pt idx="0">
                  <c:v>Consulta Otorrinolaringologia</c:v>
                </c:pt>
                <c:pt idx="1">
                  <c:v>Consulta Psiquiátrica</c:v>
                </c:pt>
                <c:pt idx="2">
                  <c:v>Consulta Urologia</c:v>
                </c:pt>
              </c:strCache>
            </c:strRef>
          </c:cat>
          <c:val>
            <c:numRef>
              <c:f>POLICLÍNICA!$D$33:$D$35</c:f>
              <c:numCache>
                <c:formatCode>General</c:formatCode>
                <c:ptCount val="3"/>
                <c:pt idx="0" formatCode="#,##0">
                  <c:v>1640</c:v>
                </c:pt>
                <c:pt idx="1">
                  <c:v>1453</c:v>
                </c:pt>
                <c:pt idx="2">
                  <c:v>1027</c:v>
                </c:pt>
              </c:numCache>
            </c:numRef>
          </c:val>
        </c:ser>
        <c:dLbls>
          <c:showVal val="1"/>
        </c:dLbls>
        <c:shape val="box"/>
        <c:axId val="70696320"/>
        <c:axId val="71242880"/>
        <c:axId val="0"/>
      </c:bar3DChart>
      <c:catAx>
        <c:axId val="706963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71242880"/>
        <c:crosses val="autoZero"/>
        <c:auto val="1"/>
        <c:lblAlgn val="ctr"/>
        <c:lblOffset val="100"/>
      </c:catAx>
      <c:valAx>
        <c:axId val="71242880"/>
        <c:scaling>
          <c:orientation val="minMax"/>
        </c:scaling>
        <c:delete val="1"/>
        <c:axPos val="l"/>
        <c:numFmt formatCode="#,##0" sourceLinked="1"/>
        <c:tickLblPos val="nextTo"/>
        <c:crossAx val="70696320"/>
        <c:crosses val="autoZero"/>
        <c:crossBetween val="between"/>
      </c:valAx>
    </c:plotArea>
    <c:legend>
      <c:legendPos val="t"/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CENTRO DE SAÚDE POLICLÍNICA</a:t>
            </a:r>
            <a:endParaRPr lang="pt-BR" sz="3200" dirty="0">
              <a:latin typeface="+mj-lt"/>
            </a:endParaRPr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9.6407274239800351E-3"/>
          <c:y val="0.26951988491365392"/>
          <c:w val="0.93888888888889022"/>
          <c:h val="0.5075619714202374"/>
        </c:manualLayout>
      </c:layout>
      <c:bar3DChart>
        <c:barDir val="col"/>
        <c:grouping val="clustered"/>
        <c:ser>
          <c:idx val="0"/>
          <c:order val="0"/>
          <c:tx>
            <c:strRef>
              <c:f>POLICLÍNICA!$B$36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1"/>
              <c:layout>
                <c:manualLayout>
                  <c:x val="-1.493920449559479E-2"/>
                  <c:y val="1.5954304288244299E-2"/>
                </c:manualLayout>
              </c:layout>
              <c:showVal val="1"/>
            </c:dLbl>
            <c:dLbl>
              <c:idx val="2"/>
              <c:layout>
                <c:manualLayout>
                  <c:x val="-8.9635226973569151E-3"/>
                  <c:y val="-1.5954304288244209E-2"/>
                </c:manualLayout>
              </c:layout>
              <c:showVal val="1"/>
            </c:dLbl>
            <c:dLbl>
              <c:idx val="3"/>
              <c:layout>
                <c:manualLayout>
                  <c:x val="-8.3659545175331362E-2"/>
                  <c:y val="-2.2791863268920364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POLICLÍNICA!$A$37:$A$40</c:f>
              <c:strCache>
                <c:ptCount val="4"/>
                <c:pt idx="0">
                  <c:v>Consulta Angiologia</c:v>
                </c:pt>
                <c:pt idx="1">
                  <c:v>Consulta Gastro</c:v>
                </c:pt>
                <c:pt idx="2">
                  <c:v>Exames de EEG</c:v>
                </c:pt>
                <c:pt idx="3">
                  <c:v>Exames de ECG</c:v>
                </c:pt>
              </c:strCache>
            </c:strRef>
          </c:cat>
          <c:val>
            <c:numRef>
              <c:f>POLICLÍNICA!$B$37:$B$40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98</c:v>
                </c:pt>
                <c:pt idx="3">
                  <c:v>960</c:v>
                </c:pt>
              </c:numCache>
            </c:numRef>
          </c:val>
        </c:ser>
        <c:ser>
          <c:idx val="1"/>
          <c:order val="1"/>
          <c:tx>
            <c:strRef>
              <c:f>POLICLÍNICA!$C$36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4817613486784523E-3"/>
                  <c:y val="-4.5583726537840742E-2"/>
                </c:manualLayout>
              </c:layout>
              <c:showVal val="1"/>
            </c:dLbl>
            <c:dLbl>
              <c:idx val="1"/>
              <c:layout>
                <c:manualLayout>
                  <c:x val="-1.3445284046035377E-2"/>
                  <c:y val="-4.5583726537840796E-3"/>
                </c:manualLayout>
              </c:layout>
              <c:showVal val="1"/>
            </c:dLbl>
            <c:dLbl>
              <c:idx val="2"/>
              <c:layout>
                <c:manualLayout>
                  <c:x val="1.195136359647586E-2"/>
                  <c:y val="-0.10712175736392567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0.23475619166987904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POLICLÍNICA!$A$37:$A$40</c:f>
              <c:strCache>
                <c:ptCount val="4"/>
                <c:pt idx="0">
                  <c:v>Consulta Angiologia</c:v>
                </c:pt>
                <c:pt idx="1">
                  <c:v>Consulta Gastro</c:v>
                </c:pt>
                <c:pt idx="2">
                  <c:v>Exames de EEG</c:v>
                </c:pt>
                <c:pt idx="3">
                  <c:v>Exames de ECG</c:v>
                </c:pt>
              </c:strCache>
            </c:strRef>
          </c:cat>
          <c:val>
            <c:numRef>
              <c:f>POLICLÍNICA!$C$37:$C$40</c:f>
              <c:numCache>
                <c:formatCode>General</c:formatCode>
                <c:ptCount val="4"/>
                <c:pt idx="0">
                  <c:v>88</c:v>
                </c:pt>
                <c:pt idx="1">
                  <c:v>68</c:v>
                </c:pt>
                <c:pt idx="2">
                  <c:v>62</c:v>
                </c:pt>
                <c:pt idx="3">
                  <c:v>605</c:v>
                </c:pt>
              </c:numCache>
            </c:numRef>
          </c:val>
        </c:ser>
        <c:ser>
          <c:idx val="2"/>
          <c:order val="2"/>
          <c:tx>
            <c:strRef>
              <c:f>POLICLÍNICA!$D$36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2.0914886293832657E-2"/>
                  <c:y val="-1.823349061513628E-2"/>
                </c:manualLayout>
              </c:layout>
              <c:showVal val="1"/>
            </c:dLbl>
            <c:dLbl>
              <c:idx val="2"/>
              <c:layout>
                <c:manualLayout>
                  <c:x val="3.1372329440749185E-2"/>
                  <c:y val="-2.2791863268920364E-2"/>
                </c:manualLayout>
              </c:layout>
              <c:showVal val="1"/>
            </c:dLbl>
            <c:dLbl>
              <c:idx val="3"/>
              <c:layout>
                <c:manualLayout>
                  <c:x val="7.3202102028414609E-2"/>
                  <c:y val="-3.4187794903380447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POLICLÍNICA!$A$37:$A$40</c:f>
              <c:strCache>
                <c:ptCount val="4"/>
                <c:pt idx="0">
                  <c:v>Consulta Angiologia</c:v>
                </c:pt>
                <c:pt idx="1">
                  <c:v>Consulta Gastro</c:v>
                </c:pt>
                <c:pt idx="2">
                  <c:v>Exames de EEG</c:v>
                </c:pt>
                <c:pt idx="3">
                  <c:v>Exames de ECG</c:v>
                </c:pt>
              </c:strCache>
            </c:strRef>
          </c:cat>
          <c:val>
            <c:numRef>
              <c:f>POLICLÍNICA!$D$37:$D$40</c:f>
              <c:numCache>
                <c:formatCode>General</c:formatCode>
                <c:ptCount val="4"/>
                <c:pt idx="0">
                  <c:v>0</c:v>
                </c:pt>
                <c:pt idx="1">
                  <c:v>151</c:v>
                </c:pt>
                <c:pt idx="2">
                  <c:v>110</c:v>
                </c:pt>
                <c:pt idx="3">
                  <c:v>965</c:v>
                </c:pt>
              </c:numCache>
            </c:numRef>
          </c:val>
        </c:ser>
        <c:dLbls>
          <c:showVal val="1"/>
        </c:dLbls>
        <c:shape val="box"/>
        <c:axId val="71307648"/>
        <c:axId val="71309184"/>
        <c:axId val="0"/>
      </c:bar3DChart>
      <c:catAx>
        <c:axId val="713076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>
                <a:latin typeface="+mj-lt"/>
              </a:defRPr>
            </a:pPr>
            <a:endParaRPr lang="pt-BR"/>
          </a:p>
        </c:txPr>
        <c:crossAx val="71309184"/>
        <c:crosses val="autoZero"/>
        <c:auto val="1"/>
        <c:lblAlgn val="ctr"/>
        <c:lblOffset val="100"/>
      </c:catAx>
      <c:valAx>
        <c:axId val="71309184"/>
        <c:scaling>
          <c:orientation val="minMax"/>
        </c:scaling>
        <c:delete val="1"/>
        <c:axPos val="l"/>
        <c:numFmt formatCode="General" sourceLinked="1"/>
        <c:tickLblPos val="nextTo"/>
        <c:crossAx val="71307648"/>
        <c:crosses val="autoZero"/>
        <c:crossBetween val="between"/>
      </c:valAx>
    </c:plotArea>
    <c:legend>
      <c:legendPos val="t"/>
      <c:txPr>
        <a:bodyPr/>
        <a:lstStyle/>
        <a:p>
          <a:pPr>
            <a:defRPr sz="2800" b="1">
              <a:latin typeface="+mn-lt"/>
            </a:defRPr>
          </a:pPr>
          <a:endParaRPr lang="pt-BR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800">
                <a:latin typeface="+mj-lt"/>
              </a:defRPr>
            </a:pPr>
            <a:r>
              <a:rPr lang="pt-BR" sz="2800" dirty="0" smtClean="0">
                <a:latin typeface="+mj-lt"/>
              </a:rPr>
              <a:t>TESTAGEM</a:t>
            </a:r>
            <a:endParaRPr lang="pt-BR" sz="2800" dirty="0">
              <a:latin typeface="+mj-lt"/>
            </a:endParaRPr>
          </a:p>
        </c:rich>
      </c:tx>
      <c:layout>
        <c:manualLayout>
          <c:xMode val="edge"/>
          <c:yMode val="edge"/>
          <c:x val="0.32545874676250292"/>
          <c:y val="1.9325209254163669E-3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SAME!$B$6</c:f>
              <c:strCache>
                <c:ptCount val="1"/>
                <c:pt idx="0">
                  <c:v>1 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4.7696143133496814E-2"/>
                  <c:y val="4.8706123740400183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SAME!$C$5:$F$5</c:f>
              <c:strCache>
                <c:ptCount val="4"/>
                <c:pt idx="0">
                  <c:v>HIV</c:v>
                </c:pt>
                <c:pt idx="1">
                  <c:v>HBsAG</c:v>
                </c:pt>
                <c:pt idx="2">
                  <c:v>HCV</c:v>
                </c:pt>
                <c:pt idx="3">
                  <c:v>VDRL</c:v>
                </c:pt>
              </c:strCache>
            </c:strRef>
          </c:cat>
          <c:val>
            <c:numRef>
              <c:f>SAME!$C$6:$F$6</c:f>
              <c:numCache>
                <c:formatCode>General</c:formatCode>
                <c:ptCount val="4"/>
                <c:pt idx="0">
                  <c:v>347</c:v>
                </c:pt>
                <c:pt idx="1">
                  <c:v>291</c:v>
                </c:pt>
                <c:pt idx="2">
                  <c:v>294</c:v>
                </c:pt>
                <c:pt idx="3">
                  <c:v>320</c:v>
                </c:pt>
              </c:numCache>
            </c:numRef>
          </c:val>
        </c:ser>
        <c:ser>
          <c:idx val="1"/>
          <c:order val="1"/>
          <c:tx>
            <c:strRef>
              <c:f>SAME!$B$7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0469454779936534E-2"/>
                  <c:y val="-3.8964898992320182E-2"/>
                </c:manualLayout>
              </c:layout>
              <c:showVal val="1"/>
            </c:dLbl>
            <c:dLbl>
              <c:idx val="1"/>
              <c:layout>
                <c:manualLayout>
                  <c:x val="3.6133441767800492E-2"/>
                  <c:y val="1.7047143309140068E-2"/>
                </c:manualLayout>
              </c:layout>
              <c:showVal val="1"/>
            </c:dLbl>
            <c:dLbl>
              <c:idx val="2"/>
              <c:layout>
                <c:manualLayout>
                  <c:x val="3.9024117109224758E-2"/>
                  <c:y val="1.2176530935100049E-2"/>
                </c:manualLayout>
              </c:layout>
              <c:showVal val="1"/>
            </c:dLbl>
            <c:dLbl>
              <c:idx val="3"/>
              <c:layout>
                <c:manualLayout>
                  <c:x val="4.9141480804208992E-2"/>
                  <c:y val="5.357673611444052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SAME!$C$5:$F$5</c:f>
              <c:strCache>
                <c:ptCount val="4"/>
                <c:pt idx="0">
                  <c:v>HIV</c:v>
                </c:pt>
                <c:pt idx="1">
                  <c:v>HBsAG</c:v>
                </c:pt>
                <c:pt idx="2">
                  <c:v>HCV</c:v>
                </c:pt>
                <c:pt idx="3">
                  <c:v>VDRL</c:v>
                </c:pt>
              </c:strCache>
            </c:strRef>
          </c:cat>
          <c:val>
            <c:numRef>
              <c:f>SAME!$C$7:$F$7</c:f>
              <c:numCache>
                <c:formatCode>General</c:formatCode>
                <c:ptCount val="4"/>
                <c:pt idx="0">
                  <c:v>318</c:v>
                </c:pt>
                <c:pt idx="1">
                  <c:v>260</c:v>
                </c:pt>
                <c:pt idx="2">
                  <c:v>258</c:v>
                </c:pt>
                <c:pt idx="3">
                  <c:v>309</c:v>
                </c:pt>
              </c:numCache>
            </c:numRef>
          </c:val>
        </c:ser>
        <c:ser>
          <c:idx val="2"/>
          <c:order val="2"/>
          <c:tx>
            <c:strRef>
              <c:f>SAME!$B$8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4688104097088453E-2"/>
                  <c:y val="0.1120240846029204"/>
                </c:manualLayout>
              </c:layout>
              <c:showVal val="1"/>
            </c:dLbl>
            <c:dLbl>
              <c:idx val="1"/>
              <c:layout>
                <c:manualLayout>
                  <c:x val="3.6133441767800492E-2"/>
                  <c:y val="9.0106328919741088E-2"/>
                </c:manualLayout>
              </c:layout>
              <c:showVal val="1"/>
            </c:dLbl>
            <c:dLbl>
              <c:idx val="2"/>
              <c:layout>
                <c:manualLayout>
                  <c:x val="3.0352091084952397E-2"/>
                  <c:y val="9.9847553667820527E-2"/>
                </c:manualLayout>
              </c:layout>
              <c:showVal val="1"/>
            </c:dLbl>
            <c:dLbl>
              <c:idx val="3"/>
              <c:layout>
                <c:manualLayout>
                  <c:x val="5.7813506828481263E-2"/>
                  <c:y val="0.10958877841590096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SAME!$C$5:$F$5</c:f>
              <c:strCache>
                <c:ptCount val="4"/>
                <c:pt idx="0">
                  <c:v>HIV</c:v>
                </c:pt>
                <c:pt idx="1">
                  <c:v>HBsAG</c:v>
                </c:pt>
                <c:pt idx="2">
                  <c:v>HCV</c:v>
                </c:pt>
                <c:pt idx="3">
                  <c:v>VDRL</c:v>
                </c:pt>
              </c:strCache>
            </c:strRef>
          </c:cat>
          <c:val>
            <c:numRef>
              <c:f>SAME!$C$8:$F$8</c:f>
              <c:numCache>
                <c:formatCode>General</c:formatCode>
                <c:ptCount val="4"/>
                <c:pt idx="0">
                  <c:v>294</c:v>
                </c:pt>
                <c:pt idx="1">
                  <c:v>230</c:v>
                </c:pt>
                <c:pt idx="2">
                  <c:v>228</c:v>
                </c:pt>
                <c:pt idx="3">
                  <c:v>258</c:v>
                </c:pt>
              </c:numCache>
            </c:numRef>
          </c:val>
        </c:ser>
        <c:dLbls>
          <c:showVal val="1"/>
        </c:dLbls>
        <c:shape val="box"/>
        <c:axId val="71345280"/>
        <c:axId val="71346816"/>
        <c:axId val="0"/>
      </c:bar3DChart>
      <c:catAx>
        <c:axId val="71345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3200"/>
            </a:pPr>
            <a:endParaRPr lang="pt-BR"/>
          </a:p>
        </c:txPr>
        <c:crossAx val="71346816"/>
        <c:crosses val="autoZero"/>
        <c:auto val="1"/>
        <c:lblAlgn val="ctr"/>
        <c:lblOffset val="100"/>
      </c:catAx>
      <c:valAx>
        <c:axId val="71346816"/>
        <c:scaling>
          <c:orientation val="minMax"/>
        </c:scaling>
        <c:delete val="1"/>
        <c:axPos val="l"/>
        <c:numFmt formatCode="General" sourceLinked="1"/>
        <c:tickLblPos val="nextTo"/>
        <c:crossAx val="71345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1138345673330454"/>
          <c:y val="8.4614809346207562E-2"/>
          <c:w val="0.27641787056466555"/>
          <c:h val="4.1952080077469575E-2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pt-BR" sz="2400" dirty="0" smtClean="0">
                <a:latin typeface="+mj-lt"/>
              </a:rPr>
              <a:t>INSUMOS DISTRIBUÍDOS</a:t>
            </a:r>
            <a:endParaRPr lang="pt-BR" sz="2400" dirty="0">
              <a:latin typeface="+mj-lt"/>
            </a:endParaRPr>
          </a:p>
        </c:rich>
      </c:tx>
      <c:layout>
        <c:manualLayout>
          <c:xMode val="edge"/>
          <c:yMode val="edge"/>
          <c:x val="0.27744690546376338"/>
          <c:y val="7.1110613399031533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SAME!$J$17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6.8720340679736161E-2"/>
                  <c:y val="0.14222122679806271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Val val="1"/>
          </c:dLbls>
          <c:cat>
            <c:strRef>
              <c:f>SAME!$K$16:$M$16</c:f>
              <c:strCache>
                <c:ptCount val="3"/>
                <c:pt idx="0">
                  <c:v>PRESERVATIVO MASCULINO</c:v>
                </c:pt>
                <c:pt idx="1">
                  <c:v>PRESERVATIVO FEMININO</c:v>
                </c:pt>
                <c:pt idx="2">
                  <c:v>GEL LUBRIFICANTE</c:v>
                </c:pt>
              </c:strCache>
            </c:strRef>
          </c:cat>
          <c:val>
            <c:numRef>
              <c:f>SAME!$K$17:$M$17</c:f>
              <c:numCache>
                <c:formatCode>General</c:formatCode>
                <c:ptCount val="3"/>
                <c:pt idx="0" formatCode="#,##0">
                  <c:v>20448</c:v>
                </c:pt>
                <c:pt idx="1">
                  <c:v>205</c:v>
                </c:pt>
                <c:pt idx="2">
                  <c:v>550</c:v>
                </c:pt>
              </c:numCache>
            </c:numRef>
          </c:val>
        </c:ser>
        <c:ser>
          <c:idx val="1"/>
          <c:order val="1"/>
          <c:tx>
            <c:strRef>
              <c:f>SAME!$J$18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4939204495594816E-3"/>
                  <c:y val="-6.3491619106277972E-2"/>
                </c:manualLayout>
              </c:layout>
              <c:showVal val="1"/>
            </c:dLbl>
            <c:dLbl>
              <c:idx val="1"/>
              <c:layout>
                <c:manualLayout>
                  <c:x val="2.2408806743392226E-2"/>
                  <c:y val="-6.6031283870529187E-2"/>
                </c:manualLayout>
              </c:layout>
              <c:showVal val="1"/>
            </c:dLbl>
            <c:dLbl>
              <c:idx val="2"/>
              <c:layout>
                <c:manualLayout>
                  <c:x val="3.8599051266696188E-2"/>
                  <c:y val="-4.5713965756520508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Val val="1"/>
          </c:dLbls>
          <c:cat>
            <c:strRef>
              <c:f>SAME!$K$16:$M$16</c:f>
              <c:strCache>
                <c:ptCount val="3"/>
                <c:pt idx="0">
                  <c:v>PRESERVATIVO MASCULINO</c:v>
                </c:pt>
                <c:pt idx="1">
                  <c:v>PRESERVATIVO FEMININO</c:v>
                </c:pt>
                <c:pt idx="2">
                  <c:v>GEL LUBRIFICANTE</c:v>
                </c:pt>
              </c:strCache>
            </c:strRef>
          </c:cat>
          <c:val>
            <c:numRef>
              <c:f>SAME!$K$18:$M$18</c:f>
              <c:numCache>
                <c:formatCode>General</c:formatCode>
                <c:ptCount val="3"/>
                <c:pt idx="0" formatCode="#,##0">
                  <c:v>19340</c:v>
                </c:pt>
                <c:pt idx="1">
                  <c:v>320</c:v>
                </c:pt>
                <c:pt idx="2" formatCode="#,##0">
                  <c:v>1446</c:v>
                </c:pt>
              </c:numCache>
            </c:numRef>
          </c:val>
        </c:ser>
        <c:ser>
          <c:idx val="2"/>
          <c:order val="2"/>
          <c:tx>
            <c:strRef>
              <c:f>SAME!$J$19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.12399539731343699"/>
                  <c:y val="5.079329528502273E-2"/>
                </c:manualLayout>
              </c:layout>
              <c:showVal val="1"/>
            </c:dLbl>
            <c:dLbl>
              <c:idx val="1"/>
              <c:layout>
                <c:manualLayout>
                  <c:x val="4.3323693037225462E-2"/>
                  <c:y val="-7.6189942927532804E-3"/>
                </c:manualLayout>
              </c:layout>
              <c:showVal val="1"/>
            </c:dLbl>
            <c:dLbl>
              <c:idx val="2"/>
              <c:layout>
                <c:manualLayout>
                  <c:x val="8.8044166787871414E-2"/>
                  <c:y val="3.0475977171013864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Val val="1"/>
          </c:dLbls>
          <c:cat>
            <c:strRef>
              <c:f>SAME!$K$16:$M$16</c:f>
              <c:strCache>
                <c:ptCount val="3"/>
                <c:pt idx="0">
                  <c:v>PRESERVATIVO MASCULINO</c:v>
                </c:pt>
                <c:pt idx="1">
                  <c:v>PRESERVATIVO FEMININO</c:v>
                </c:pt>
                <c:pt idx="2">
                  <c:v>GEL LUBRIFICANTE</c:v>
                </c:pt>
              </c:strCache>
            </c:strRef>
          </c:cat>
          <c:val>
            <c:numRef>
              <c:f>SAME!$K$19:$M$19</c:f>
              <c:numCache>
                <c:formatCode>General</c:formatCode>
                <c:ptCount val="3"/>
                <c:pt idx="0" formatCode="#,##0">
                  <c:v>23760</c:v>
                </c:pt>
                <c:pt idx="1">
                  <c:v>410</c:v>
                </c:pt>
                <c:pt idx="2" formatCode="_-* #,##0_-;\-* #,##0_-;_-* &quot;-&quot;??_-;_-@_-">
                  <c:v>1650</c:v>
                </c:pt>
              </c:numCache>
            </c:numRef>
          </c:val>
        </c:ser>
        <c:dLbls>
          <c:showVal val="1"/>
        </c:dLbls>
        <c:shape val="box"/>
        <c:axId val="71489408"/>
        <c:axId val="71490944"/>
        <c:axId val="0"/>
      </c:bar3DChart>
      <c:catAx>
        <c:axId val="71489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71490944"/>
        <c:crosses val="autoZero"/>
        <c:auto val="1"/>
        <c:lblAlgn val="ctr"/>
        <c:lblOffset val="100"/>
      </c:catAx>
      <c:valAx>
        <c:axId val="71490944"/>
        <c:scaling>
          <c:orientation val="minMax"/>
        </c:scaling>
        <c:delete val="1"/>
        <c:axPos val="l"/>
        <c:numFmt formatCode="#,##0" sourceLinked="1"/>
        <c:tickLblPos val="nextTo"/>
        <c:crossAx val="71489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424353397116282"/>
          <c:y val="0.17069086880531772"/>
          <c:w val="0.37414178975434315"/>
          <c:h val="7.2248863150064166E-2"/>
        </c:manualLayout>
      </c:layout>
      <c:txPr>
        <a:bodyPr/>
        <a:lstStyle/>
        <a:p>
          <a:pPr>
            <a:defRPr sz="2000" b="1"/>
          </a:pPr>
          <a:endParaRPr lang="pt-BR"/>
        </a:p>
      </c:txPr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SAME!$L$30</c:f>
              <c:strCache>
                <c:ptCount val="1"/>
                <c:pt idx="0">
                  <c:v>HIV positivos</c:v>
                </c:pt>
              </c:strCache>
            </c:strRef>
          </c:tx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SAME!$K$31:$K$33</c:f>
              <c:strCache>
                <c:ptCount val="3"/>
                <c:pt idx="0">
                  <c:v>   1º QD</c:v>
                </c:pt>
                <c:pt idx="1">
                  <c:v>2º QD</c:v>
                </c:pt>
                <c:pt idx="2">
                  <c:v>3º QD</c:v>
                </c:pt>
              </c:strCache>
            </c:strRef>
          </c:cat>
          <c:val>
            <c:numRef>
              <c:f>SAME!$L$31:$L$33</c:f>
              <c:numCache>
                <c:formatCode>General</c:formatCode>
                <c:ptCount val="3"/>
                <c:pt idx="0">
                  <c:v>105</c:v>
                </c:pt>
                <c:pt idx="1">
                  <c:v>156</c:v>
                </c:pt>
                <c:pt idx="2">
                  <c:v>157</c:v>
                </c:pt>
              </c:numCache>
            </c:numRef>
          </c:val>
        </c:ser>
        <c:dLbls>
          <c:showVal val="1"/>
        </c:dLbls>
        <c:shape val="box"/>
        <c:axId val="71532928"/>
        <c:axId val="71534464"/>
        <c:axId val="0"/>
      </c:bar3DChart>
      <c:catAx>
        <c:axId val="71532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800" b="1"/>
            </a:pPr>
            <a:endParaRPr lang="pt-BR"/>
          </a:p>
        </c:txPr>
        <c:crossAx val="71534464"/>
        <c:crosses val="autoZero"/>
        <c:auto val="1"/>
        <c:lblAlgn val="ctr"/>
        <c:lblOffset val="100"/>
      </c:catAx>
      <c:valAx>
        <c:axId val="71534464"/>
        <c:scaling>
          <c:orientation val="minMax"/>
        </c:scaling>
        <c:delete val="1"/>
        <c:axPos val="l"/>
        <c:numFmt formatCode="General" sourceLinked="1"/>
        <c:tickLblPos val="nextTo"/>
        <c:crossAx val="71532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6805012060988627E-2"/>
          <c:y val="5.5085686435869384E-2"/>
          <c:w val="0.26732553560994743"/>
          <c:h val="8.2473169879603986E-2"/>
        </c:manualLayout>
      </c:layout>
      <c:txPr>
        <a:bodyPr/>
        <a:lstStyle/>
        <a:p>
          <a:pPr>
            <a:defRPr sz="2400" b="1">
              <a:latin typeface="+mj-lt"/>
            </a:defRPr>
          </a:pPr>
          <a:endParaRPr lang="pt-BR"/>
        </a:p>
      </c:txPr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2400" dirty="0" smtClean="0">
                <a:latin typeface="+mj-lt"/>
              </a:rPr>
              <a:t>SERVIÇO</a:t>
            </a:r>
            <a:r>
              <a:rPr lang="pt-BR" sz="2400" baseline="0" dirty="0" smtClean="0">
                <a:latin typeface="+mj-lt"/>
              </a:rPr>
              <a:t> DE ATENDIMENTO MÉDICO ESPECIALIZADO - SAME</a:t>
            </a:r>
            <a:endParaRPr lang="pt-BR" sz="2400" dirty="0">
              <a:latin typeface="+mj-lt"/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SAME!$A$48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1.1377738916279327E-2"/>
                  <c:y val="-6.6096403479868962E-2"/>
                </c:manualLayout>
              </c:layout>
              <c:showVal val="1"/>
            </c:dLbl>
            <c:dLbl>
              <c:idx val="1"/>
              <c:layout>
                <c:manualLayout>
                  <c:x val="-3.6977651477907811E-2"/>
                  <c:y val="-5.697965817230074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SAME!$B$47:$C$47</c:f>
              <c:strCache>
                <c:ptCount val="2"/>
                <c:pt idx="0">
                  <c:v>ACUPUNTURA</c:v>
                </c:pt>
                <c:pt idx="1">
                  <c:v>FISIOTERAPIA</c:v>
                </c:pt>
              </c:strCache>
            </c:strRef>
          </c:cat>
          <c:val>
            <c:numRef>
              <c:f>SAME!$B$48:$C$48</c:f>
              <c:numCache>
                <c:formatCode>#,##0</c:formatCode>
                <c:ptCount val="2"/>
                <c:pt idx="0" formatCode="General">
                  <c:v>52</c:v>
                </c:pt>
                <c:pt idx="1">
                  <c:v>4311</c:v>
                </c:pt>
              </c:numCache>
            </c:numRef>
          </c:val>
        </c:ser>
        <c:ser>
          <c:idx val="1"/>
          <c:order val="1"/>
          <c:tx>
            <c:strRef>
              <c:f>SAME!$A$49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2755477832558654E-2"/>
                  <c:y val="-8.8888266748789246E-2"/>
                </c:manualLayout>
              </c:layout>
              <c:showVal val="1"/>
            </c:dLbl>
            <c:dLbl>
              <c:idx val="1"/>
              <c:layout>
                <c:manualLayout>
                  <c:x val="6.1155346675001346E-2"/>
                  <c:y val="-5.697965817230067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SAME!$B$47:$C$47</c:f>
              <c:strCache>
                <c:ptCount val="2"/>
                <c:pt idx="0">
                  <c:v>ACUPUNTURA</c:v>
                </c:pt>
                <c:pt idx="1">
                  <c:v>FISIOTERAPIA</c:v>
                </c:pt>
              </c:strCache>
            </c:strRef>
          </c:cat>
          <c:val>
            <c:numRef>
              <c:f>SAME!$B$49:$C$49</c:f>
              <c:numCache>
                <c:formatCode>#,##0</c:formatCode>
                <c:ptCount val="2"/>
                <c:pt idx="0" formatCode="General">
                  <c:v>207</c:v>
                </c:pt>
                <c:pt idx="1">
                  <c:v>4842</c:v>
                </c:pt>
              </c:numCache>
            </c:numRef>
          </c:val>
        </c:ser>
        <c:ser>
          <c:idx val="2"/>
          <c:order val="2"/>
          <c:tx>
            <c:strRef>
              <c:f>SAME!$A$50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4.6933061044033102E-2"/>
                  <c:y val="-7.521314878743697E-2"/>
                </c:manualLayout>
              </c:layout>
              <c:showVal val="1"/>
            </c:dLbl>
            <c:dLbl>
              <c:idx val="1"/>
              <c:layout>
                <c:manualLayout>
                  <c:x val="0.12088847598546795"/>
                  <c:y val="0.11851768899838558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SAME!$B$47:$C$47</c:f>
              <c:strCache>
                <c:ptCount val="2"/>
                <c:pt idx="0">
                  <c:v>ACUPUNTURA</c:v>
                </c:pt>
                <c:pt idx="1">
                  <c:v>FISIOTERAPIA</c:v>
                </c:pt>
              </c:strCache>
            </c:strRef>
          </c:cat>
          <c:val>
            <c:numRef>
              <c:f>SAME!$B$50:$C$50</c:f>
              <c:numCache>
                <c:formatCode>#,##0</c:formatCode>
                <c:ptCount val="2"/>
                <c:pt idx="0" formatCode="General">
                  <c:v>224</c:v>
                </c:pt>
                <c:pt idx="1">
                  <c:v>4317</c:v>
                </c:pt>
              </c:numCache>
            </c:numRef>
          </c:val>
        </c:ser>
        <c:dLbls>
          <c:showVal val="1"/>
        </c:dLbls>
        <c:shape val="box"/>
        <c:axId val="71688960"/>
        <c:axId val="71690496"/>
        <c:axId val="0"/>
      </c:bar3DChart>
      <c:catAx>
        <c:axId val="71688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3200"/>
            </a:pPr>
            <a:endParaRPr lang="pt-BR"/>
          </a:p>
        </c:txPr>
        <c:crossAx val="71690496"/>
        <c:crosses val="autoZero"/>
        <c:auto val="1"/>
        <c:lblAlgn val="ctr"/>
        <c:lblOffset val="100"/>
      </c:catAx>
      <c:valAx>
        <c:axId val="71690496"/>
        <c:scaling>
          <c:orientation val="minMax"/>
        </c:scaling>
        <c:delete val="1"/>
        <c:axPos val="l"/>
        <c:numFmt formatCode="General" sourceLinked="1"/>
        <c:tickLblPos val="nextTo"/>
        <c:crossAx val="71688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0308775708258637E-2"/>
          <c:y val="0.24255100890784981"/>
          <c:w val="0.35618426024203903"/>
          <c:h val="6.4838723339801799E-2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pt-BR"/>
        </a:p>
      </c:txPr>
    </c:legend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800">
                <a:latin typeface="+mj-lt"/>
              </a:defRPr>
            </a:pPr>
            <a:r>
              <a:rPr lang="pt-BR" sz="2800" dirty="0" smtClean="0">
                <a:latin typeface="+mj-lt"/>
              </a:rPr>
              <a:t>LABORATÓRIO MUNICIPAL</a:t>
            </a:r>
            <a:endParaRPr lang="pt-BR" sz="2800" dirty="0">
              <a:latin typeface="+mj-lt"/>
            </a:endParaRPr>
          </a:p>
        </c:rich>
      </c:tx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LAB!$A$3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4222122679806281E-3"/>
                  <c:y val="3.1908608576488418E-2"/>
                </c:manualLayout>
              </c:layout>
              <c:showVal val="1"/>
            </c:dLbl>
            <c:dLbl>
              <c:idx val="1"/>
              <c:layout>
                <c:manualLayout>
                  <c:x val="8.5332736078836558E-3"/>
                  <c:y val="2.7350235922704524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LAB!$B$2:$C$2</c:f>
              <c:strCache>
                <c:ptCount val="2"/>
                <c:pt idx="0">
                  <c:v>HOSPITAL/PA</c:v>
                </c:pt>
                <c:pt idx="1">
                  <c:v>ROTINA</c:v>
                </c:pt>
              </c:strCache>
            </c:strRef>
          </c:cat>
          <c:val>
            <c:numRef>
              <c:f>LAB!$B$3:$C$3</c:f>
              <c:numCache>
                <c:formatCode>#,##0</c:formatCode>
                <c:ptCount val="2"/>
                <c:pt idx="0">
                  <c:v>22973</c:v>
                </c:pt>
                <c:pt idx="1">
                  <c:v>27297</c:v>
                </c:pt>
              </c:numCache>
            </c:numRef>
          </c:val>
        </c:ser>
        <c:ser>
          <c:idx val="1"/>
          <c:order val="1"/>
          <c:tx>
            <c:strRef>
              <c:f>LAB!$A$4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0"/>
                  <c:y val="-2.0512676942028307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LAB!$B$2:$C$2</c:f>
              <c:strCache>
                <c:ptCount val="2"/>
                <c:pt idx="0">
                  <c:v>HOSPITAL/PA</c:v>
                </c:pt>
                <c:pt idx="1">
                  <c:v>ROTINA</c:v>
                </c:pt>
              </c:strCache>
            </c:strRef>
          </c:cat>
          <c:val>
            <c:numRef>
              <c:f>LAB!$B$4:$C$4</c:f>
              <c:numCache>
                <c:formatCode>#,##0</c:formatCode>
                <c:ptCount val="2"/>
                <c:pt idx="0">
                  <c:v>22790</c:v>
                </c:pt>
                <c:pt idx="1">
                  <c:v>30611</c:v>
                </c:pt>
              </c:numCache>
            </c:numRef>
          </c:val>
        </c:ser>
        <c:ser>
          <c:idx val="2"/>
          <c:order val="2"/>
          <c:tx>
            <c:strRef>
              <c:f>LAB!$A$5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1.4222122679806281E-3"/>
                  <c:y val="-3.8746167557164451E-2"/>
                </c:manualLayout>
              </c:layout>
              <c:showVal val="1"/>
            </c:dLbl>
            <c:dLbl>
              <c:idx val="1"/>
              <c:layout>
                <c:manualLayout>
                  <c:x val="-1.0429436150121694E-16"/>
                  <c:y val="-5.697965817230074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LAB!$B$2:$C$2</c:f>
              <c:strCache>
                <c:ptCount val="2"/>
                <c:pt idx="0">
                  <c:v>HOSPITAL/PA</c:v>
                </c:pt>
                <c:pt idx="1">
                  <c:v>ROTINA</c:v>
                </c:pt>
              </c:strCache>
            </c:strRef>
          </c:cat>
          <c:val>
            <c:numRef>
              <c:f>LAB!$B$5:$C$5</c:f>
              <c:numCache>
                <c:formatCode>#,##0</c:formatCode>
                <c:ptCount val="2"/>
                <c:pt idx="0">
                  <c:v>27672</c:v>
                </c:pt>
                <c:pt idx="1">
                  <c:v>29587</c:v>
                </c:pt>
              </c:numCache>
            </c:numRef>
          </c:val>
        </c:ser>
        <c:dLbls>
          <c:showVal val="1"/>
        </c:dLbls>
        <c:shape val="box"/>
        <c:axId val="71587328"/>
        <c:axId val="71588864"/>
        <c:axId val="0"/>
      </c:bar3DChart>
      <c:catAx>
        <c:axId val="715873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800" b="1"/>
            </a:pPr>
            <a:endParaRPr lang="pt-BR"/>
          </a:p>
        </c:txPr>
        <c:crossAx val="71588864"/>
        <c:crosses val="autoZero"/>
        <c:auto val="1"/>
        <c:lblAlgn val="ctr"/>
        <c:lblOffset val="100"/>
      </c:catAx>
      <c:valAx>
        <c:axId val="71588864"/>
        <c:scaling>
          <c:orientation val="minMax"/>
        </c:scaling>
        <c:delete val="1"/>
        <c:axPos val="b"/>
        <c:numFmt formatCode="#,##0" sourceLinked="1"/>
        <c:tickLblPos val="nextTo"/>
        <c:crossAx val="71587328"/>
        <c:crosses val="autoZero"/>
        <c:crossBetween val="between"/>
      </c:valAx>
    </c:plotArea>
    <c:legend>
      <c:legendPos val="t"/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FARMÁCIA!$H$14</c:f>
              <c:strCache>
                <c:ptCount val="1"/>
                <c:pt idx="0">
                  <c:v>1º QD</c:v>
                </c:pt>
              </c:strCache>
            </c:strRef>
          </c:tx>
          <c:dLbls>
            <c:dLbl>
              <c:idx val="0"/>
              <c:layout>
                <c:manualLayout>
                  <c:x val="-8.2050707768113074E-2"/>
                  <c:y val="1.6374154401092741E-2"/>
                </c:manualLayout>
              </c:layout>
              <c:showVal val="1"/>
            </c:dLbl>
            <c:dLbl>
              <c:idx val="1"/>
              <c:layout>
                <c:manualLayout>
                  <c:x val="-0.10028419838324948"/>
                  <c:y val="8.654910183434733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FARMÁCIA!$I$13:$J$13</c:f>
              <c:strCache>
                <c:ptCount val="2"/>
                <c:pt idx="0">
                  <c:v>PESSOAS ATENDIDAS</c:v>
                </c:pt>
                <c:pt idx="1">
                  <c:v>MEDICAMENTOS DISTRIBUIDOS (um. comp. Frs)</c:v>
                </c:pt>
              </c:strCache>
            </c:strRef>
          </c:cat>
          <c:val>
            <c:numRef>
              <c:f>FARMÁCIA!$I$14:$J$14</c:f>
              <c:numCache>
                <c:formatCode>#,##0</c:formatCode>
                <c:ptCount val="2"/>
                <c:pt idx="0">
                  <c:v>18891</c:v>
                </c:pt>
                <c:pt idx="1">
                  <c:v>1965958</c:v>
                </c:pt>
              </c:numCache>
            </c:numRef>
          </c:val>
        </c:ser>
        <c:ser>
          <c:idx val="1"/>
          <c:order val="1"/>
          <c:tx>
            <c:strRef>
              <c:f>FARMÁCIA!$H$15</c:f>
              <c:strCache>
                <c:ptCount val="1"/>
                <c:pt idx="0">
                  <c:v>2º QD</c:v>
                </c:pt>
              </c:strCache>
            </c:strRef>
          </c:tx>
          <c:dLbls>
            <c:dLbl>
              <c:idx val="0"/>
              <c:layout>
                <c:manualLayout>
                  <c:x val="1.0636202858829455E-2"/>
                  <c:y val="-5.847912286104548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3157452689929117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FARMÁCIA!$I$13:$J$13</c:f>
              <c:strCache>
                <c:ptCount val="2"/>
                <c:pt idx="0">
                  <c:v>PESSOAS ATENDIDAS</c:v>
                </c:pt>
                <c:pt idx="1">
                  <c:v>MEDICAMENTOS DISTRIBUIDOS (um. comp. Frs)</c:v>
                </c:pt>
              </c:strCache>
            </c:strRef>
          </c:cat>
          <c:val>
            <c:numRef>
              <c:f>FARMÁCIA!$I$15:$J$15</c:f>
              <c:numCache>
                <c:formatCode>#,##0</c:formatCode>
                <c:ptCount val="2"/>
                <c:pt idx="0">
                  <c:v>21493</c:v>
                </c:pt>
                <c:pt idx="1">
                  <c:v>2125977</c:v>
                </c:pt>
              </c:numCache>
            </c:numRef>
          </c:val>
        </c:ser>
        <c:ser>
          <c:idx val="2"/>
          <c:order val="2"/>
          <c:tx>
            <c:strRef>
              <c:f>FARMÁCIA!$H$16</c:f>
              <c:strCache>
                <c:ptCount val="1"/>
                <c:pt idx="0">
                  <c:v>3º QD</c:v>
                </c:pt>
              </c:strCache>
            </c:strRef>
          </c:tx>
          <c:dLbls>
            <c:dLbl>
              <c:idx val="0"/>
              <c:layout>
                <c:manualLayout>
                  <c:x val="7.1414504909283708E-2"/>
                  <c:y val="-7.0174947433254602E-3"/>
                </c:manualLayout>
              </c:layout>
              <c:showVal val="1"/>
            </c:dLbl>
            <c:dLbl>
              <c:idx val="1"/>
              <c:layout>
                <c:manualLayout>
                  <c:x val="0.11092040124207878"/>
                  <c:y val="0.1239757404654167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FARMÁCIA!$I$13:$J$13</c:f>
              <c:strCache>
                <c:ptCount val="2"/>
                <c:pt idx="0">
                  <c:v>PESSOAS ATENDIDAS</c:v>
                </c:pt>
                <c:pt idx="1">
                  <c:v>MEDICAMENTOS DISTRIBUIDOS (um. comp. Frs)</c:v>
                </c:pt>
              </c:strCache>
            </c:strRef>
          </c:cat>
          <c:val>
            <c:numRef>
              <c:f>FARMÁCIA!$I$16:$J$16</c:f>
              <c:numCache>
                <c:formatCode>#,##0</c:formatCode>
                <c:ptCount val="2"/>
                <c:pt idx="0">
                  <c:v>19561</c:v>
                </c:pt>
                <c:pt idx="1">
                  <c:v>2279831</c:v>
                </c:pt>
              </c:numCache>
            </c:numRef>
          </c:val>
        </c:ser>
        <c:dLbls>
          <c:showVal val="1"/>
        </c:dLbls>
        <c:shape val="box"/>
        <c:axId val="71715072"/>
        <c:axId val="71733248"/>
        <c:axId val="0"/>
      </c:bar3DChart>
      <c:catAx>
        <c:axId val="717150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71733248"/>
        <c:crosses val="autoZero"/>
        <c:auto val="1"/>
        <c:lblAlgn val="ctr"/>
        <c:lblOffset val="100"/>
      </c:catAx>
      <c:valAx>
        <c:axId val="71733248"/>
        <c:scaling>
          <c:orientation val="minMax"/>
        </c:scaling>
        <c:delete val="1"/>
        <c:axPos val="l"/>
        <c:numFmt formatCode="#,##0" sourceLinked="1"/>
        <c:tickLblPos val="nextTo"/>
        <c:crossAx val="71715072"/>
        <c:crosses val="autoZero"/>
        <c:crossBetween val="between"/>
      </c:valAx>
    </c:plotArea>
    <c:legend>
      <c:legendPos val="t"/>
      <c:txPr>
        <a:bodyPr/>
        <a:lstStyle/>
        <a:p>
          <a:pPr>
            <a:defRPr sz="2000">
              <a:latin typeface="+mj-lt"/>
            </a:defRPr>
          </a:pPr>
          <a:endParaRPr lang="pt-BR"/>
        </a:p>
      </c:txPr>
    </c:legend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800" b="1">
                <a:latin typeface="+mj-lt"/>
              </a:defRPr>
            </a:pPr>
            <a:r>
              <a:rPr lang="pt-BR" sz="2800" b="1" dirty="0" smtClean="0">
                <a:latin typeface="+mj-lt"/>
              </a:rPr>
              <a:t>EPIDEMIOLOGIA E CONTROLE DE DOENÇAS</a:t>
            </a:r>
            <a:endParaRPr lang="pt-BR" sz="2800" b="1" dirty="0">
              <a:latin typeface="+mj-lt"/>
            </a:endParaRPr>
          </a:p>
        </c:rich>
      </c:tx>
      <c:layout>
        <c:manualLayout>
          <c:xMode val="edge"/>
          <c:yMode val="edge"/>
          <c:x val="0.11623175392549683"/>
          <c:y val="0"/>
        </c:manualLayout>
      </c:layout>
    </c:title>
    <c:plotArea>
      <c:layout>
        <c:manualLayout>
          <c:layoutTarget val="inner"/>
          <c:xMode val="edge"/>
          <c:yMode val="edge"/>
          <c:x val="1.5770498939301304E-2"/>
          <c:y val="0.19689340480740897"/>
          <c:w val="0.98422950106069851"/>
          <c:h val="0.6576786864134031"/>
        </c:manualLayout>
      </c:layout>
      <c:barChart>
        <c:barDir val="col"/>
        <c:grouping val="clustered"/>
        <c:ser>
          <c:idx val="0"/>
          <c:order val="0"/>
          <c:tx>
            <c:strRef>
              <c:f>'VIG EPI'!$A$23</c:f>
              <c:strCache>
                <c:ptCount val="1"/>
                <c:pt idx="0">
                  <c:v>Nascidos vivos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EPI'!$B$22:$D$22</c:f>
              <c:strCache>
                <c:ptCount val="3"/>
                <c:pt idx="0">
                  <c:v>1º QUAD</c:v>
                </c:pt>
                <c:pt idx="1">
                  <c:v>2º QUAD</c:v>
                </c:pt>
                <c:pt idx="2">
                  <c:v>3º QUAD</c:v>
                </c:pt>
              </c:strCache>
            </c:strRef>
          </c:cat>
          <c:val>
            <c:numRef>
              <c:f>'VIG EPI'!$B$23:$D$23</c:f>
              <c:numCache>
                <c:formatCode>General</c:formatCode>
                <c:ptCount val="3"/>
                <c:pt idx="0">
                  <c:v>384</c:v>
                </c:pt>
                <c:pt idx="1">
                  <c:v>371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'VIG EPI'!$A$24</c:f>
              <c:strCache>
                <c:ptCount val="1"/>
                <c:pt idx="0">
                  <c:v>Óbitos em geral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EPI'!$B$22:$D$22</c:f>
              <c:strCache>
                <c:ptCount val="3"/>
                <c:pt idx="0">
                  <c:v>1º QUAD</c:v>
                </c:pt>
                <c:pt idx="1">
                  <c:v>2º QUAD</c:v>
                </c:pt>
                <c:pt idx="2">
                  <c:v>3º QUAD</c:v>
                </c:pt>
              </c:strCache>
            </c:strRef>
          </c:cat>
          <c:val>
            <c:numRef>
              <c:f>'VIG EPI'!$B$24:$D$24</c:f>
              <c:numCache>
                <c:formatCode>General</c:formatCode>
                <c:ptCount val="3"/>
                <c:pt idx="0">
                  <c:v>130</c:v>
                </c:pt>
                <c:pt idx="1">
                  <c:v>133</c:v>
                </c:pt>
                <c:pt idx="2">
                  <c:v>209</c:v>
                </c:pt>
              </c:numCache>
            </c:numRef>
          </c:val>
        </c:ser>
        <c:dLbls>
          <c:showVal val="1"/>
        </c:dLbls>
        <c:overlap val="-25"/>
        <c:axId val="73172096"/>
        <c:axId val="73173632"/>
      </c:barChart>
      <c:catAx>
        <c:axId val="731720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800" b="1"/>
            </a:pPr>
            <a:endParaRPr lang="pt-BR"/>
          </a:p>
        </c:txPr>
        <c:crossAx val="73173632"/>
        <c:crosses val="autoZero"/>
        <c:auto val="1"/>
        <c:lblAlgn val="ctr"/>
        <c:lblOffset val="100"/>
      </c:catAx>
      <c:valAx>
        <c:axId val="73173632"/>
        <c:scaling>
          <c:orientation val="minMax"/>
        </c:scaling>
        <c:delete val="1"/>
        <c:axPos val="l"/>
        <c:numFmt formatCode="General" sourceLinked="1"/>
        <c:tickLblPos val="nextTo"/>
        <c:crossAx val="73172096"/>
        <c:crosses val="autoZero"/>
        <c:crossBetween val="between"/>
      </c:valAx>
    </c:plotArea>
    <c:legend>
      <c:legendPos val="t"/>
      <c:txPr>
        <a:bodyPr/>
        <a:lstStyle/>
        <a:p>
          <a:pPr>
            <a:defRPr sz="2800" b="1"/>
          </a:pPr>
          <a:endParaRPr lang="pt-BR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2.9892388451443652E-2"/>
          <c:y val="4.8285193018935781E-2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pt-BR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receita_despesa!$A$89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1367274530943331E-17"/>
                  <c:y val="-4.8826291079812532E-2"/>
                </c:manualLayout>
              </c:layout>
              <c:showVal val="1"/>
            </c:dLbl>
            <c:dLbl>
              <c:idx val="1"/>
              <c:layout>
                <c:manualLayout>
                  <c:x val="-2.331002331002331E-3"/>
                  <c:y val="-6.009389671361513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9.01408450704236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numRef>
              <c:f>receita_despesa!$B$88:$D$88</c:f>
              <c:numCache>
                <c:formatCode>General</c:formatCode>
                <c:ptCount val="3"/>
                <c:pt idx="0" formatCode="_-* #,##0_-;\-* #,##0_-;_-* &quot;-&quot;??_-;_-@_-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receita_despesa!$B$89:$D$89</c:f>
              <c:numCache>
                <c:formatCode>_-"R$"\ * #,##0.00_-;\-"R$"\ * #,##0.00_-;_-"R$"\ * "-"??_-;_-@_-</c:formatCode>
                <c:ptCount val="3"/>
                <c:pt idx="0">
                  <c:v>47391830.140000001</c:v>
                </c:pt>
                <c:pt idx="1">
                  <c:v>49807370.5</c:v>
                </c:pt>
                <c:pt idx="2">
                  <c:v>47684481.020000003</c:v>
                </c:pt>
              </c:numCache>
            </c:numRef>
          </c:val>
        </c:ser>
        <c:dLbls>
          <c:showVal val="1"/>
        </c:dLbls>
        <c:shape val="box"/>
        <c:axId val="63520768"/>
        <c:axId val="63522304"/>
        <c:axId val="0"/>
      </c:bar3DChart>
      <c:catAx>
        <c:axId val="63520768"/>
        <c:scaling>
          <c:orientation val="minMax"/>
        </c:scaling>
        <c:axPos val="b"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63522304"/>
        <c:crosses val="autoZero"/>
        <c:auto val="1"/>
        <c:lblAlgn val="ctr"/>
        <c:lblOffset val="100"/>
      </c:catAx>
      <c:valAx>
        <c:axId val="63522304"/>
        <c:scaling>
          <c:orientation val="minMax"/>
        </c:scaling>
        <c:delete val="1"/>
        <c:axPos val="l"/>
        <c:numFmt formatCode="_-&quot;R$&quot;\ * #,##0.00_-;\-&quot;R$&quot;\ * #,##0.00_-;_-&quot;R$&quot;\ * &quot;-&quot;??_-;_-@_-" sourceLinked="1"/>
        <c:tickLblPos val="nextTo"/>
        <c:crossAx val="63520768"/>
        <c:crosses val="autoZero"/>
        <c:crossBetween val="between"/>
      </c:valAx>
    </c:plotArea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Pr>
        <a:bodyPr/>
        <a:lstStyle/>
        <a:p>
          <a:pPr>
            <a:defRPr sz="2400">
              <a:latin typeface="+mj-lt"/>
            </a:defRPr>
          </a:pPr>
          <a:endParaRPr lang="pt-BR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'VIG EPI'!$A$39</c:f>
              <c:strCache>
                <c:ptCount val="1"/>
                <c:pt idx="0">
                  <c:v>Partos com 7 ou mais consultas de pré-natal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0.10512003719856805"/>
                  <c:y val="9.8005012056357463E-2"/>
                </c:manualLayout>
              </c:layout>
              <c:showVal val="1"/>
            </c:dLbl>
            <c:dLbl>
              <c:idx val="1"/>
              <c:layout>
                <c:manualLayout>
                  <c:x val="-8.3477676598863057E-2"/>
                  <c:y val="2.9629422249596388E-2"/>
                </c:manualLayout>
              </c:layout>
              <c:showVal val="1"/>
            </c:dLbl>
            <c:dLbl>
              <c:idx val="2"/>
              <c:layout>
                <c:manualLayout>
                  <c:x val="5.7197667299220954E-2"/>
                  <c:y val="-1.5954304288244209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EPI'!$B$38:$D$38</c:f>
              <c:strCache>
                <c:ptCount val="3"/>
                <c:pt idx="0">
                  <c:v>1º QUAD</c:v>
                </c:pt>
                <c:pt idx="1">
                  <c:v>2º QUAD</c:v>
                </c:pt>
                <c:pt idx="2">
                  <c:v>3º QUAD</c:v>
                </c:pt>
              </c:strCache>
            </c:strRef>
          </c:cat>
          <c:val>
            <c:numRef>
              <c:f>'VIG EPI'!$B$39:$D$39</c:f>
              <c:numCache>
                <c:formatCode>General</c:formatCode>
                <c:ptCount val="3"/>
                <c:pt idx="0">
                  <c:v>281</c:v>
                </c:pt>
                <c:pt idx="1">
                  <c:v>262</c:v>
                </c:pt>
                <c:pt idx="2">
                  <c:v>224</c:v>
                </c:pt>
              </c:numCache>
            </c:numRef>
          </c:val>
        </c:ser>
        <c:dLbls>
          <c:showVal val="1"/>
        </c:dLbls>
        <c:shape val="box"/>
        <c:axId val="73186688"/>
        <c:axId val="71767168"/>
        <c:axId val="0"/>
      </c:bar3DChart>
      <c:catAx>
        <c:axId val="73186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71767168"/>
        <c:crosses val="autoZero"/>
        <c:auto val="1"/>
        <c:lblAlgn val="ctr"/>
        <c:lblOffset val="100"/>
      </c:catAx>
      <c:valAx>
        <c:axId val="71767168"/>
        <c:scaling>
          <c:orientation val="minMax"/>
        </c:scaling>
        <c:delete val="1"/>
        <c:axPos val="l"/>
        <c:numFmt formatCode="General" sourceLinked="1"/>
        <c:tickLblPos val="nextTo"/>
        <c:crossAx val="73186688"/>
        <c:crosses val="autoZero"/>
        <c:crossBetween val="between"/>
      </c:valAx>
    </c:plotArea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pt-BR" sz="2800" dirty="0" smtClean="0">
                <a:latin typeface="+mj-lt"/>
              </a:rPr>
              <a:t>COBERTURA VACINAL EM MENOR DE 1 ANO</a:t>
            </a:r>
            <a:endParaRPr lang="pt-BR" sz="2800" dirty="0">
              <a:latin typeface="+mj-lt"/>
            </a:endParaRPr>
          </a:p>
        </c:rich>
      </c:tx>
      <c:layout>
        <c:manualLayout>
          <c:xMode val="edge"/>
          <c:yMode val="edge"/>
          <c:x val="0.12928362573099414"/>
          <c:y val="4.9906209727506772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'VIG EPI'!$B$42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1"/>
              <c:layout>
                <c:manualLayout>
                  <c:x val="-1.169590643274853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EPI'!$A$43:$A$46</c:f>
              <c:strCache>
                <c:ptCount val="4"/>
                <c:pt idx="0">
                  <c:v>BCG</c:v>
                </c:pt>
                <c:pt idx="1">
                  <c:v>VIP</c:v>
                </c:pt>
                <c:pt idx="2">
                  <c:v>Pentavalente</c:v>
                </c:pt>
                <c:pt idx="3">
                  <c:v>Meningo C</c:v>
                </c:pt>
              </c:strCache>
            </c:strRef>
          </c:cat>
          <c:val>
            <c:numRef>
              <c:f>'VIG EPI'!$B$43:$B$46</c:f>
              <c:numCache>
                <c:formatCode>0%</c:formatCode>
                <c:ptCount val="4"/>
                <c:pt idx="0">
                  <c:v>0.82000000000000062</c:v>
                </c:pt>
                <c:pt idx="1">
                  <c:v>0.82000000000000062</c:v>
                </c:pt>
                <c:pt idx="2">
                  <c:v>0.62000000000000399</c:v>
                </c:pt>
                <c:pt idx="3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'VIG EPI'!$C$42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4853801169590642E-2"/>
                  <c:y val="-5.612066561760767E-3"/>
                </c:manualLayout>
              </c:layout>
              <c:showVal val="1"/>
            </c:dLbl>
            <c:dLbl>
              <c:idx val="1"/>
              <c:layout>
                <c:manualLayout>
                  <c:x val="-2.0467836257309982E-2"/>
                  <c:y val="5.6120665617607896E-3"/>
                </c:manualLayout>
              </c:layout>
              <c:showVal val="1"/>
            </c:dLbl>
            <c:dLbl>
              <c:idx val="2"/>
              <c:layout>
                <c:manualLayout>
                  <c:x val="-2.631578947368421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EPI'!$A$43:$A$46</c:f>
              <c:strCache>
                <c:ptCount val="4"/>
                <c:pt idx="0">
                  <c:v>BCG</c:v>
                </c:pt>
                <c:pt idx="1">
                  <c:v>VIP</c:v>
                </c:pt>
                <c:pt idx="2">
                  <c:v>Pentavalente</c:v>
                </c:pt>
                <c:pt idx="3">
                  <c:v>Meningo C</c:v>
                </c:pt>
              </c:strCache>
            </c:strRef>
          </c:cat>
          <c:val>
            <c:numRef>
              <c:f>'VIG EPI'!$C$43:$C$46</c:f>
              <c:numCache>
                <c:formatCode>0%</c:formatCode>
                <c:ptCount val="4"/>
                <c:pt idx="0">
                  <c:v>1.1100000000000001</c:v>
                </c:pt>
                <c:pt idx="1">
                  <c:v>1.04</c:v>
                </c:pt>
                <c:pt idx="2">
                  <c:v>0.92</c:v>
                </c:pt>
                <c:pt idx="3">
                  <c:v>1.01</c:v>
                </c:pt>
              </c:numCache>
            </c:numRef>
          </c:val>
        </c:ser>
        <c:ser>
          <c:idx val="2"/>
          <c:order val="2"/>
          <c:tx>
            <c:strRef>
              <c:f>'VIG EPI'!$D$42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1695906432748536E-2"/>
                  <c:y val="1.6836199685282546E-2"/>
                </c:manualLayout>
              </c:layout>
              <c:showVal val="1"/>
            </c:dLbl>
            <c:dLbl>
              <c:idx val="1"/>
              <c:layout>
                <c:manualLayout>
                  <c:x val="1.6081871345029471E-2"/>
                  <c:y val="2.8060332808804195E-3"/>
                </c:manualLayout>
              </c:layout>
              <c:showVal val="1"/>
            </c:dLbl>
            <c:dLbl>
              <c:idx val="3"/>
              <c:layout>
                <c:manualLayout>
                  <c:x val="2.9250702214854811E-2"/>
                  <c:y val="0.1122411102877135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EPI'!$A$43:$A$46</c:f>
              <c:strCache>
                <c:ptCount val="4"/>
                <c:pt idx="0">
                  <c:v>BCG</c:v>
                </c:pt>
                <c:pt idx="1">
                  <c:v>VIP</c:v>
                </c:pt>
                <c:pt idx="2">
                  <c:v>Pentavalente</c:v>
                </c:pt>
                <c:pt idx="3">
                  <c:v>Meningo C</c:v>
                </c:pt>
              </c:strCache>
            </c:strRef>
          </c:cat>
          <c:val>
            <c:numRef>
              <c:f>'VIG EPI'!$D$43:$D$46</c:f>
              <c:numCache>
                <c:formatCode>0%</c:formatCode>
                <c:ptCount val="4"/>
                <c:pt idx="0">
                  <c:v>1.03</c:v>
                </c:pt>
                <c:pt idx="1">
                  <c:v>1</c:v>
                </c:pt>
                <c:pt idx="2">
                  <c:v>0.96000000000000063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overlap val="-25"/>
        <c:axId val="71818624"/>
        <c:axId val="77796480"/>
      </c:barChart>
      <c:catAx>
        <c:axId val="71818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77796480"/>
        <c:crosses val="autoZero"/>
        <c:auto val="1"/>
        <c:lblAlgn val="ctr"/>
        <c:lblOffset val="100"/>
      </c:catAx>
      <c:valAx>
        <c:axId val="77796480"/>
        <c:scaling>
          <c:orientation val="minMax"/>
        </c:scaling>
        <c:delete val="1"/>
        <c:axPos val="l"/>
        <c:numFmt formatCode="0%" sourceLinked="1"/>
        <c:tickLblPos val="nextTo"/>
        <c:crossAx val="71818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412453377538333"/>
          <c:y val="9.9176213521557033E-2"/>
          <c:w val="0.67900239443753763"/>
          <c:h val="9.3393184108526719E-2"/>
        </c:manualLayout>
      </c:layout>
      <c:txPr>
        <a:bodyPr/>
        <a:lstStyle/>
        <a:p>
          <a:pPr>
            <a:defRPr sz="2800" b="1"/>
          </a:pPr>
          <a:endParaRPr lang="pt-BR"/>
        </a:p>
      </c:txPr>
    </c:legend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pt-BR" sz="2800" dirty="0" smtClean="0">
                <a:latin typeface="+mj-lt"/>
              </a:rPr>
              <a:t>COBERTURA VACINAL</a:t>
            </a:r>
            <a:r>
              <a:rPr lang="pt-BR" sz="2800" baseline="0" dirty="0" smtClean="0">
                <a:latin typeface="+mj-lt"/>
              </a:rPr>
              <a:t> EM MENOR DE 1 ANO</a:t>
            </a:r>
            <a:endParaRPr lang="pt-BR" sz="2800" dirty="0">
              <a:latin typeface="+mj-lt"/>
            </a:endParaRPr>
          </a:p>
        </c:rich>
      </c:tx>
      <c:layout>
        <c:manualLayout>
          <c:xMode val="edge"/>
          <c:yMode val="edge"/>
          <c:x val="0.11320175438596509"/>
          <c:y val="4.9215411399180934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'VIG EPI'!$B$47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EPI'!$A$48:$A$51</c:f>
              <c:strCache>
                <c:ptCount val="4"/>
                <c:pt idx="0">
                  <c:v>Pneumo 10</c:v>
                </c:pt>
                <c:pt idx="1">
                  <c:v>Triviral</c:v>
                </c:pt>
                <c:pt idx="2">
                  <c:v>Febre Amarela</c:v>
                </c:pt>
                <c:pt idx="3">
                  <c:v>Rotavírus</c:v>
                </c:pt>
              </c:strCache>
            </c:strRef>
          </c:cat>
          <c:val>
            <c:numRef>
              <c:f>'VIG EPI'!$B$48:$B$51</c:f>
              <c:numCache>
                <c:formatCode>0%</c:formatCode>
                <c:ptCount val="4"/>
                <c:pt idx="0">
                  <c:v>0.91</c:v>
                </c:pt>
                <c:pt idx="1">
                  <c:v>0.64000000000000445</c:v>
                </c:pt>
                <c:pt idx="2">
                  <c:v>0.77000000000000446</c:v>
                </c:pt>
                <c:pt idx="3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'VIG EPI'!$C$47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EPI'!$A$48:$A$51</c:f>
              <c:strCache>
                <c:ptCount val="4"/>
                <c:pt idx="0">
                  <c:v>Pneumo 10</c:v>
                </c:pt>
                <c:pt idx="1">
                  <c:v>Triviral</c:v>
                </c:pt>
                <c:pt idx="2">
                  <c:v>Febre Amarela</c:v>
                </c:pt>
                <c:pt idx="3">
                  <c:v>Rotavírus</c:v>
                </c:pt>
              </c:strCache>
            </c:strRef>
          </c:cat>
          <c:val>
            <c:numRef>
              <c:f>'VIG EPI'!$C$48:$C$51</c:f>
              <c:numCache>
                <c:formatCode>0%</c:formatCode>
                <c:ptCount val="4"/>
                <c:pt idx="0">
                  <c:v>1.139999999999991</c:v>
                </c:pt>
                <c:pt idx="1">
                  <c:v>1.1100000000000001</c:v>
                </c:pt>
                <c:pt idx="2">
                  <c:v>1.03</c:v>
                </c:pt>
                <c:pt idx="3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'VIG EPI'!$D$47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9005847953216373E-2"/>
                  <c:y val="6.3980034818935452E-2"/>
                </c:manualLayout>
              </c:layout>
              <c:showVal val="1"/>
            </c:dLbl>
            <c:dLbl>
              <c:idx val="1"/>
              <c:layout>
                <c:manualLayout>
                  <c:x val="1.6081871345029471E-2"/>
                  <c:y val="9.5970052228402228E-2"/>
                </c:manualLayout>
              </c:layout>
              <c:showVal val="1"/>
            </c:dLbl>
            <c:dLbl>
              <c:idx val="2"/>
              <c:layout>
                <c:manualLayout>
                  <c:x val="1.1695906432748536E-2"/>
                  <c:y val="5.9058493679017034E-2"/>
                </c:manualLayout>
              </c:layout>
              <c:showVal val="1"/>
            </c:dLbl>
            <c:dLbl>
              <c:idx val="3"/>
              <c:layout>
                <c:manualLayout>
                  <c:x val="2.6315789473684216E-2"/>
                  <c:y val="7.628388766872988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EPI'!$A$48:$A$51</c:f>
              <c:strCache>
                <c:ptCount val="4"/>
                <c:pt idx="0">
                  <c:v>Pneumo 10</c:v>
                </c:pt>
                <c:pt idx="1">
                  <c:v>Triviral</c:v>
                </c:pt>
                <c:pt idx="2">
                  <c:v>Febre Amarela</c:v>
                </c:pt>
                <c:pt idx="3">
                  <c:v>Rotavírus</c:v>
                </c:pt>
              </c:strCache>
            </c:strRef>
          </c:cat>
          <c:val>
            <c:numRef>
              <c:f>'VIG EPI'!$D$48:$D$51</c:f>
              <c:numCache>
                <c:formatCode>0%</c:formatCode>
                <c:ptCount val="4"/>
                <c:pt idx="0">
                  <c:v>1.08</c:v>
                </c:pt>
                <c:pt idx="1">
                  <c:v>1.06</c:v>
                </c:pt>
                <c:pt idx="2">
                  <c:v>0.99</c:v>
                </c:pt>
                <c:pt idx="3">
                  <c:v>1.05</c:v>
                </c:pt>
              </c:numCache>
            </c:numRef>
          </c:val>
        </c:ser>
        <c:dLbls>
          <c:showVal val="1"/>
        </c:dLbls>
        <c:overlap val="-25"/>
        <c:axId val="77836288"/>
        <c:axId val="77837824"/>
      </c:barChart>
      <c:catAx>
        <c:axId val="77836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77837824"/>
        <c:crosses val="autoZero"/>
        <c:auto val="1"/>
        <c:lblAlgn val="ctr"/>
        <c:lblOffset val="100"/>
      </c:catAx>
      <c:valAx>
        <c:axId val="77837824"/>
        <c:scaling>
          <c:orientation val="minMax"/>
        </c:scaling>
        <c:delete val="1"/>
        <c:axPos val="l"/>
        <c:numFmt formatCode="0%" sourceLinked="1"/>
        <c:tickLblPos val="nextTo"/>
        <c:crossAx val="77836288"/>
        <c:crosses val="autoZero"/>
        <c:crossBetween val="between"/>
      </c:valAx>
    </c:plotArea>
    <c:legend>
      <c:legendPos val="t"/>
      <c:txPr>
        <a:bodyPr/>
        <a:lstStyle/>
        <a:p>
          <a:pPr>
            <a:defRPr sz="2800"/>
          </a:pPr>
          <a:endParaRPr lang="pt-BR"/>
        </a:p>
      </c:txPr>
    </c:legend>
    <c:plotVisOnly val="1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COBERTURA VACINAL  </a:t>
            </a:r>
            <a:r>
              <a:rPr lang="pt-BR" sz="3200" dirty="0">
                <a:latin typeface="+mj-lt"/>
              </a:rPr>
              <a:t>ANUAL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VISA!$B$6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VISA!$A$7:$A$14</c:f>
              <c:strCache>
                <c:ptCount val="8"/>
                <c:pt idx="0">
                  <c:v>BCG</c:v>
                </c:pt>
                <c:pt idx="1">
                  <c:v>VIP</c:v>
                </c:pt>
                <c:pt idx="2">
                  <c:v>Pentavalente</c:v>
                </c:pt>
                <c:pt idx="3">
                  <c:v>Meningo C</c:v>
                </c:pt>
                <c:pt idx="4">
                  <c:v>Pneumo 10</c:v>
                </c:pt>
                <c:pt idx="5">
                  <c:v>Triviral</c:v>
                </c:pt>
                <c:pt idx="6">
                  <c:v>Febre Amarela</c:v>
                </c:pt>
                <c:pt idx="7">
                  <c:v>Rotavirus</c:v>
                </c:pt>
              </c:strCache>
            </c:strRef>
          </c:cat>
          <c:val>
            <c:numRef>
              <c:f>VISA!$B$7:$B$14</c:f>
              <c:numCache>
                <c:formatCode>0.00%</c:formatCode>
                <c:ptCount val="8"/>
                <c:pt idx="0">
                  <c:v>1.0430999999999946</c:v>
                </c:pt>
                <c:pt idx="1">
                  <c:v>1.004699999999995</c:v>
                </c:pt>
                <c:pt idx="2">
                  <c:v>0.96540000000000004</c:v>
                </c:pt>
                <c:pt idx="3">
                  <c:v>1.0074999999999938</c:v>
                </c:pt>
                <c:pt idx="4">
                  <c:v>1.0843</c:v>
                </c:pt>
                <c:pt idx="5">
                  <c:v>1.0636999999999941</c:v>
                </c:pt>
                <c:pt idx="6">
                  <c:v>0.99629999999999996</c:v>
                </c:pt>
                <c:pt idx="7">
                  <c:v>1.0514999999999943</c:v>
                </c:pt>
              </c:numCache>
            </c:numRef>
          </c:val>
        </c:ser>
        <c:ser>
          <c:idx val="1"/>
          <c:order val="1"/>
          <c:tx>
            <c:strRef>
              <c:f>VISA!$C$6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3.8231780167264216E-2"/>
                  <c:y val="-6.1162079510703434E-3"/>
                </c:manualLayout>
              </c:layout>
              <c:showVal val="1"/>
            </c:dLbl>
            <c:dLbl>
              <c:idx val="1"/>
              <c:layout>
                <c:manualLayout>
                  <c:x val="4.5400238948626541E-2"/>
                  <c:y val="-9.1743119266055051E-3"/>
                </c:manualLayout>
              </c:layout>
              <c:showVal val="1"/>
            </c:dLbl>
            <c:dLbl>
              <c:idx val="2"/>
              <c:layout>
                <c:manualLayout>
                  <c:x val="2.15053763440860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1063321385902041E-2"/>
                  <c:y val="-9.1743119266055051E-3"/>
                </c:manualLayout>
              </c:layout>
              <c:showVal val="1"/>
            </c:dLbl>
            <c:dLbl>
              <c:idx val="4"/>
              <c:layout>
                <c:manualLayout>
                  <c:x val="3.1063321385902041E-2"/>
                  <c:y val="-9.1743119266055051E-3"/>
                </c:manualLayout>
              </c:layout>
              <c:showVal val="1"/>
            </c:dLbl>
            <c:dLbl>
              <c:idx val="5"/>
              <c:layout>
                <c:manualLayout>
                  <c:x val="1.6726403823178103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3010752688172046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4.0621266427718038E-2"/>
                  <c:y val="-1.529051987767584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VISA!$A$7:$A$14</c:f>
              <c:strCache>
                <c:ptCount val="8"/>
                <c:pt idx="0">
                  <c:v>BCG</c:v>
                </c:pt>
                <c:pt idx="1">
                  <c:v>VIP</c:v>
                </c:pt>
                <c:pt idx="2">
                  <c:v>Pentavalente</c:v>
                </c:pt>
                <c:pt idx="3">
                  <c:v>Meningo C</c:v>
                </c:pt>
                <c:pt idx="4">
                  <c:v>Pneumo 10</c:v>
                </c:pt>
                <c:pt idx="5">
                  <c:v>Triviral</c:v>
                </c:pt>
                <c:pt idx="6">
                  <c:v>Febre Amarela</c:v>
                </c:pt>
                <c:pt idx="7">
                  <c:v>Rotavirus</c:v>
                </c:pt>
              </c:strCache>
            </c:strRef>
          </c:cat>
          <c:val>
            <c:numRef>
              <c:f>VISA!$C$7:$C$14</c:f>
              <c:numCache>
                <c:formatCode>0.00%</c:formatCode>
                <c:ptCount val="8"/>
                <c:pt idx="0">
                  <c:v>0.81380000000000063</c:v>
                </c:pt>
                <c:pt idx="1">
                  <c:v>0.55259999999999998</c:v>
                </c:pt>
                <c:pt idx="2">
                  <c:v>0.80320000000000003</c:v>
                </c:pt>
                <c:pt idx="3">
                  <c:v>0.67520000000000291</c:v>
                </c:pt>
                <c:pt idx="4">
                  <c:v>0.79520000000000002</c:v>
                </c:pt>
                <c:pt idx="5">
                  <c:v>0.74750000000000005</c:v>
                </c:pt>
                <c:pt idx="6">
                  <c:v>0.66490000000000316</c:v>
                </c:pt>
                <c:pt idx="7">
                  <c:v>0.81830000000000003</c:v>
                </c:pt>
              </c:numCache>
            </c:numRef>
          </c:val>
        </c:ser>
        <c:dLbls>
          <c:showVal val="1"/>
        </c:dLbls>
        <c:shape val="box"/>
        <c:axId val="77767040"/>
        <c:axId val="77768576"/>
        <c:axId val="0"/>
      </c:bar3DChart>
      <c:catAx>
        <c:axId val="777670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77768576"/>
        <c:crosses val="autoZero"/>
        <c:auto val="1"/>
        <c:lblAlgn val="ctr"/>
        <c:lblOffset val="100"/>
      </c:catAx>
      <c:valAx>
        <c:axId val="77768576"/>
        <c:scaling>
          <c:orientation val="minMax"/>
        </c:scaling>
        <c:delete val="1"/>
        <c:axPos val="l"/>
        <c:numFmt formatCode="0.00%" sourceLinked="1"/>
        <c:tickLblPos val="nextTo"/>
        <c:crossAx val="77767040"/>
        <c:crosses val="autoZero"/>
        <c:crossBetween val="between"/>
      </c:valAx>
    </c:plotArea>
    <c:legend>
      <c:legendPos val="t"/>
      <c:txPr>
        <a:bodyPr/>
        <a:lstStyle/>
        <a:p>
          <a:pPr>
            <a:defRPr sz="1600" b="1">
              <a:latin typeface="+mj-lt"/>
            </a:defRPr>
          </a:pPr>
          <a:endParaRPr lang="pt-BR"/>
        </a:p>
      </c:txPr>
    </c:legend>
    <c:plotVisOnly val="1"/>
  </c:chart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 smtClean="0">
                <a:latin typeface="+mj-lt"/>
              </a:rPr>
              <a:t>COMBATE À DENGUE</a:t>
            </a:r>
            <a:endParaRPr lang="pt-BR" sz="3200" dirty="0">
              <a:latin typeface="+mj-lt"/>
            </a:endParaRP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'VIG EPI'!$A$23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EPI'!$B$21:$G$22</c:f>
              <c:strCache>
                <c:ptCount val="6"/>
                <c:pt idx="0">
                  <c:v>Casas tratadas</c:v>
                </c:pt>
                <c:pt idx="1">
                  <c:v>Casas borrifadas</c:v>
                </c:pt>
                <c:pt idx="2">
                  <c:v>Terrenos baldios tratados</c:v>
                </c:pt>
                <c:pt idx="3">
                  <c:v>Terrenos baldios pesquisados</c:v>
                </c:pt>
                <c:pt idx="4">
                  <c:v>Casas pesquisadas</c:v>
                </c:pt>
                <c:pt idx="5">
                  <c:v>Exames identificação de larvas</c:v>
                </c:pt>
              </c:strCache>
            </c:strRef>
          </c:cat>
          <c:val>
            <c:numRef>
              <c:f>'VIG EPI'!$B$23:$G$23</c:f>
              <c:numCache>
                <c:formatCode>#,##0</c:formatCode>
                <c:ptCount val="6"/>
                <c:pt idx="0">
                  <c:v>19770</c:v>
                </c:pt>
                <c:pt idx="1">
                  <c:v>1205</c:v>
                </c:pt>
                <c:pt idx="2" formatCode="General">
                  <c:v>930</c:v>
                </c:pt>
                <c:pt idx="3" formatCode="General">
                  <c:v>90</c:v>
                </c:pt>
                <c:pt idx="4">
                  <c:v>1714</c:v>
                </c:pt>
                <c:pt idx="5">
                  <c:v>4803</c:v>
                </c:pt>
              </c:numCache>
            </c:numRef>
          </c:val>
        </c:ser>
        <c:ser>
          <c:idx val="1"/>
          <c:order val="1"/>
          <c:tx>
            <c:strRef>
              <c:f>'VIG EPI'!$A$24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EPI'!$B$21:$G$22</c:f>
              <c:strCache>
                <c:ptCount val="6"/>
                <c:pt idx="0">
                  <c:v>Casas tratadas</c:v>
                </c:pt>
                <c:pt idx="1">
                  <c:v>Casas borrifadas</c:v>
                </c:pt>
                <c:pt idx="2">
                  <c:v>Terrenos baldios tratados</c:v>
                </c:pt>
                <c:pt idx="3">
                  <c:v>Terrenos baldios pesquisados</c:v>
                </c:pt>
                <c:pt idx="4">
                  <c:v>Casas pesquisadas</c:v>
                </c:pt>
                <c:pt idx="5">
                  <c:v>Exames identificação de larvas</c:v>
                </c:pt>
              </c:strCache>
            </c:strRef>
          </c:cat>
          <c:val>
            <c:numRef>
              <c:f>'VIG EPI'!$B$24:$G$24</c:f>
              <c:numCache>
                <c:formatCode>#,##0</c:formatCode>
                <c:ptCount val="6"/>
                <c:pt idx="0">
                  <c:v>23018</c:v>
                </c:pt>
                <c:pt idx="1">
                  <c:v>1501</c:v>
                </c:pt>
                <c:pt idx="2" formatCode="General">
                  <c:v>945</c:v>
                </c:pt>
                <c:pt idx="3" formatCode="General">
                  <c:v>22</c:v>
                </c:pt>
                <c:pt idx="4">
                  <c:v>2693</c:v>
                </c:pt>
                <c:pt idx="5">
                  <c:v>1414</c:v>
                </c:pt>
              </c:numCache>
            </c:numRef>
          </c:val>
        </c:ser>
        <c:ser>
          <c:idx val="2"/>
          <c:order val="2"/>
          <c:tx>
            <c:strRef>
              <c:f>'VIG EPI'!$A$25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EPI'!$B$21:$G$22</c:f>
              <c:strCache>
                <c:ptCount val="6"/>
                <c:pt idx="0">
                  <c:v>Casas tratadas</c:v>
                </c:pt>
                <c:pt idx="1">
                  <c:v>Casas borrifadas</c:v>
                </c:pt>
                <c:pt idx="2">
                  <c:v>Terrenos baldios tratados</c:v>
                </c:pt>
                <c:pt idx="3">
                  <c:v>Terrenos baldios pesquisados</c:v>
                </c:pt>
                <c:pt idx="4">
                  <c:v>Casas pesquisadas</c:v>
                </c:pt>
                <c:pt idx="5">
                  <c:v>Exames identificação de larvas</c:v>
                </c:pt>
              </c:strCache>
            </c:strRef>
          </c:cat>
          <c:val>
            <c:numRef>
              <c:f>'VIG EPI'!$B$25:$G$25</c:f>
              <c:numCache>
                <c:formatCode>#,##0</c:formatCode>
                <c:ptCount val="6"/>
                <c:pt idx="0">
                  <c:v>18831</c:v>
                </c:pt>
                <c:pt idx="1">
                  <c:v>4969</c:v>
                </c:pt>
                <c:pt idx="2" formatCode="General">
                  <c:v>974</c:v>
                </c:pt>
                <c:pt idx="3" formatCode="General">
                  <c:v>56</c:v>
                </c:pt>
                <c:pt idx="4">
                  <c:v>1597</c:v>
                </c:pt>
                <c:pt idx="5">
                  <c:v>5779</c:v>
                </c:pt>
              </c:numCache>
            </c:numRef>
          </c:val>
        </c:ser>
        <c:dLbls>
          <c:showVal val="1"/>
        </c:dLbls>
        <c:overlap val="-25"/>
        <c:axId val="78086144"/>
        <c:axId val="78087680"/>
      </c:barChart>
      <c:catAx>
        <c:axId val="780861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78087680"/>
        <c:crosses val="autoZero"/>
        <c:auto val="1"/>
        <c:lblAlgn val="ctr"/>
        <c:lblOffset val="100"/>
      </c:catAx>
      <c:valAx>
        <c:axId val="78087680"/>
        <c:scaling>
          <c:orientation val="minMax"/>
        </c:scaling>
        <c:delete val="1"/>
        <c:axPos val="b"/>
        <c:numFmt formatCode="#,##0" sourceLinked="1"/>
        <c:majorTickMark val="none"/>
        <c:tickLblPos val="nextTo"/>
        <c:crossAx val="78086144"/>
        <c:crosses val="autoZero"/>
        <c:crossBetween val="between"/>
      </c:valAx>
    </c:plotArea>
    <c:legend>
      <c:legendPos val="t"/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pt-BR" sz="2800" dirty="0" smtClean="0">
                <a:latin typeface="+mj-lt"/>
              </a:rPr>
              <a:t>COMBATE</a:t>
            </a:r>
            <a:r>
              <a:rPr lang="pt-BR" sz="2800" baseline="0" dirty="0" smtClean="0">
                <a:latin typeface="+mj-lt"/>
              </a:rPr>
              <a:t> À LEISHIMANIOSE E ESCORPIÃO</a:t>
            </a:r>
            <a:endParaRPr lang="pt-BR" sz="2800" dirty="0">
              <a:latin typeface="+mj-lt"/>
            </a:endParaRPr>
          </a:p>
        </c:rich>
      </c:tx>
      <c:layout>
        <c:manualLayout>
          <c:xMode val="edge"/>
          <c:yMode val="edge"/>
          <c:x val="0.13068713450292563"/>
          <c:y val="5.6120665617607896E-3"/>
        </c:manualLayout>
      </c:layout>
    </c:title>
    <c:plotArea>
      <c:layout>
        <c:manualLayout>
          <c:layoutTarget val="inner"/>
          <c:xMode val="edge"/>
          <c:yMode val="edge"/>
          <c:x val="0.24233319519270788"/>
          <c:y val="0.23562725449307795"/>
          <c:w val="0.7306652622369576"/>
          <c:h val="0.75876067894516164"/>
        </c:manualLayout>
      </c:layout>
      <c:barChart>
        <c:barDir val="bar"/>
        <c:grouping val="clustered"/>
        <c:ser>
          <c:idx val="0"/>
          <c:order val="0"/>
          <c:tx>
            <c:strRef>
              <c:f>'VIG EPI'!$A$3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8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EPI'!$B$1:$G$2</c:f>
              <c:strCache>
                <c:ptCount val="6"/>
                <c:pt idx="0">
                  <c:v>Exames realizados em cães</c:v>
                </c:pt>
                <c:pt idx="1">
                  <c:v>Cães positivos</c:v>
                </c:pt>
                <c:pt idx="2">
                  <c:v>Cães eutanasiados para leishimaniose</c:v>
                </c:pt>
                <c:pt idx="3">
                  <c:v>Casas visitadas (escorpião)</c:v>
                </c:pt>
                <c:pt idx="4">
                  <c:v>Animais adotados</c:v>
                </c:pt>
                <c:pt idx="5">
                  <c:v>Animais castrados</c:v>
                </c:pt>
              </c:strCache>
            </c:strRef>
          </c:cat>
          <c:val>
            <c:numRef>
              <c:f>'VIG EPI'!$B$3:$G$3</c:f>
              <c:numCache>
                <c:formatCode>General</c:formatCode>
                <c:ptCount val="6"/>
                <c:pt idx="0">
                  <c:v>393</c:v>
                </c:pt>
                <c:pt idx="1">
                  <c:v>94</c:v>
                </c:pt>
                <c:pt idx="2">
                  <c:v>94</c:v>
                </c:pt>
                <c:pt idx="3">
                  <c:v>570</c:v>
                </c:pt>
                <c:pt idx="4">
                  <c:v>4</c:v>
                </c:pt>
                <c:pt idx="5">
                  <c:v>59</c:v>
                </c:pt>
              </c:numCache>
            </c:numRef>
          </c:val>
        </c:ser>
        <c:ser>
          <c:idx val="1"/>
          <c:order val="1"/>
          <c:tx>
            <c:strRef>
              <c:f>'VIG EPI'!$A$4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EPI'!$B$1:$G$2</c:f>
              <c:strCache>
                <c:ptCount val="6"/>
                <c:pt idx="0">
                  <c:v>Exames realizados em cães</c:v>
                </c:pt>
                <c:pt idx="1">
                  <c:v>Cães positivos</c:v>
                </c:pt>
                <c:pt idx="2">
                  <c:v>Cães eutanasiados para leishimaniose</c:v>
                </c:pt>
                <c:pt idx="3">
                  <c:v>Casas visitadas (escorpião)</c:v>
                </c:pt>
                <c:pt idx="4">
                  <c:v>Animais adotados</c:v>
                </c:pt>
                <c:pt idx="5">
                  <c:v>Animais castrados</c:v>
                </c:pt>
              </c:strCache>
            </c:strRef>
          </c:cat>
          <c:val>
            <c:numRef>
              <c:f>'VIG EPI'!$B$4:$G$4</c:f>
              <c:numCache>
                <c:formatCode>General</c:formatCode>
                <c:ptCount val="6"/>
                <c:pt idx="0">
                  <c:v>410</c:v>
                </c:pt>
                <c:pt idx="1">
                  <c:v>45</c:v>
                </c:pt>
                <c:pt idx="2">
                  <c:v>71</c:v>
                </c:pt>
                <c:pt idx="3">
                  <c:v>868</c:v>
                </c:pt>
                <c:pt idx="4">
                  <c:v>1</c:v>
                </c:pt>
                <c:pt idx="5">
                  <c:v>25</c:v>
                </c:pt>
              </c:numCache>
            </c:numRef>
          </c:val>
        </c:ser>
        <c:ser>
          <c:idx val="2"/>
          <c:order val="2"/>
          <c:tx>
            <c:strRef>
              <c:f>'VIG EPI'!$A$5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8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EPI'!$B$1:$G$2</c:f>
              <c:strCache>
                <c:ptCount val="6"/>
                <c:pt idx="0">
                  <c:v>Exames realizados em cães</c:v>
                </c:pt>
                <c:pt idx="1">
                  <c:v>Cães positivos</c:v>
                </c:pt>
                <c:pt idx="2">
                  <c:v>Cães eutanasiados para leishimaniose</c:v>
                </c:pt>
                <c:pt idx="3">
                  <c:v>Casas visitadas (escorpião)</c:v>
                </c:pt>
                <c:pt idx="4">
                  <c:v>Animais adotados</c:v>
                </c:pt>
                <c:pt idx="5">
                  <c:v>Animais castrados</c:v>
                </c:pt>
              </c:strCache>
            </c:strRef>
          </c:cat>
          <c:val>
            <c:numRef>
              <c:f>'VIG EPI'!$B$5:$G$5</c:f>
              <c:numCache>
                <c:formatCode>General</c:formatCode>
                <c:ptCount val="6"/>
                <c:pt idx="0">
                  <c:v>172</c:v>
                </c:pt>
                <c:pt idx="1">
                  <c:v>60</c:v>
                </c:pt>
                <c:pt idx="2">
                  <c:v>40</c:v>
                </c:pt>
                <c:pt idx="3">
                  <c:v>846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overlap val="-25"/>
        <c:axId val="78115200"/>
        <c:axId val="78116736"/>
      </c:barChart>
      <c:catAx>
        <c:axId val="781152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8116736"/>
        <c:crosses val="autoZero"/>
        <c:auto val="1"/>
        <c:lblAlgn val="ctr"/>
        <c:lblOffset val="100"/>
      </c:catAx>
      <c:valAx>
        <c:axId val="78116736"/>
        <c:scaling>
          <c:orientation val="minMax"/>
        </c:scaling>
        <c:delete val="1"/>
        <c:axPos val="b"/>
        <c:numFmt formatCode="General" sourceLinked="1"/>
        <c:tickLblPos val="nextTo"/>
        <c:crossAx val="78115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839353962333655"/>
          <c:y val="0.13116813618850534"/>
          <c:w val="0.67900239443753763"/>
          <c:h val="0.10502275538327657"/>
        </c:manualLayout>
      </c:layout>
      <c:txPr>
        <a:bodyPr/>
        <a:lstStyle/>
        <a:p>
          <a:pPr>
            <a:defRPr sz="2800" b="1"/>
          </a:pPr>
          <a:endParaRPr lang="pt-BR"/>
        </a:p>
      </c:txPr>
    </c:legend>
    <c:plotVisOnly val="1"/>
  </c:chart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pt-BR" sz="2000" dirty="0">
                <a:latin typeface="+mj-lt"/>
              </a:rPr>
              <a:t>SERVIÇO DE CONTROLE DE CHAGAS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VISA!$A$31</c:f>
              <c:strCache>
                <c:ptCount val="1"/>
                <c:pt idx="0">
                  <c:v>CASA VISITADAS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VISA!$B$30:$D$30</c:f>
              <c:strCache>
                <c:ptCount val="3"/>
                <c:pt idx="0">
                  <c:v>1º QD</c:v>
                </c:pt>
                <c:pt idx="1">
                  <c:v>2º QD</c:v>
                </c:pt>
                <c:pt idx="2">
                  <c:v>3º QD</c:v>
                </c:pt>
              </c:strCache>
            </c:strRef>
          </c:cat>
          <c:val>
            <c:numRef>
              <c:f>VISA!$B$31:$D$31</c:f>
              <c:numCache>
                <c:formatCode>General</c:formatCode>
                <c:ptCount val="3"/>
                <c:pt idx="0">
                  <c:v>32</c:v>
                </c:pt>
                <c:pt idx="1">
                  <c:v>23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VISA!$A$32</c:f>
              <c:strCache>
                <c:ptCount val="1"/>
                <c:pt idx="0">
                  <c:v>CASAS BORRIFADAS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VISA!$B$30:$D$30</c:f>
              <c:strCache>
                <c:ptCount val="3"/>
                <c:pt idx="0">
                  <c:v>1º QD</c:v>
                </c:pt>
                <c:pt idx="1">
                  <c:v>2º QD</c:v>
                </c:pt>
                <c:pt idx="2">
                  <c:v>3º QD</c:v>
                </c:pt>
              </c:strCache>
            </c:strRef>
          </c:cat>
          <c:val>
            <c:numRef>
              <c:f>VISA!$B$32:$D$32</c:f>
              <c:numCache>
                <c:formatCode>General</c:formatCode>
                <c:ptCount val="3"/>
                <c:pt idx="0">
                  <c:v>32</c:v>
                </c:pt>
                <c:pt idx="1">
                  <c:v>23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VISA!$A$33</c:f>
              <c:strCache>
                <c:ptCount val="1"/>
                <c:pt idx="0">
                  <c:v>BARBEIROS EXAMINADOS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VISA!$B$30:$D$30</c:f>
              <c:strCache>
                <c:ptCount val="3"/>
                <c:pt idx="0">
                  <c:v>1º QD</c:v>
                </c:pt>
                <c:pt idx="1">
                  <c:v>2º QD</c:v>
                </c:pt>
                <c:pt idx="2">
                  <c:v>3º QD</c:v>
                </c:pt>
              </c:strCache>
            </c:strRef>
          </c:cat>
          <c:val>
            <c:numRef>
              <c:f>VISA!$B$33:$D$33</c:f>
              <c:numCache>
                <c:formatCode>General</c:formatCode>
                <c:ptCount val="3"/>
                <c:pt idx="0">
                  <c:v>29</c:v>
                </c:pt>
                <c:pt idx="1">
                  <c:v>22</c:v>
                </c:pt>
                <c:pt idx="2">
                  <c:v>75</c:v>
                </c:pt>
              </c:numCache>
            </c:numRef>
          </c:val>
        </c:ser>
        <c:dLbls>
          <c:showVal val="1"/>
        </c:dLbls>
        <c:overlap val="-25"/>
        <c:axId val="78042624"/>
        <c:axId val="78044160"/>
      </c:barChart>
      <c:catAx>
        <c:axId val="78042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78044160"/>
        <c:crosses val="autoZero"/>
        <c:auto val="1"/>
        <c:lblAlgn val="ctr"/>
        <c:lblOffset val="100"/>
      </c:catAx>
      <c:valAx>
        <c:axId val="780441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8042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1061495602523501E-2"/>
          <c:y val="0.1296571122405123"/>
          <c:w val="0.82091794446746758"/>
          <c:h val="6.2534642989923769E-2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</c:chart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3200"/>
            </a:pPr>
            <a:r>
              <a:rPr lang="pt-BR" sz="3200" dirty="0" smtClean="0">
                <a:latin typeface="+mj-lt"/>
              </a:rPr>
              <a:t>NOTIFICAÇÕES</a:t>
            </a:r>
            <a:endParaRPr lang="pt-BR" sz="3200" dirty="0">
              <a:latin typeface="+mj-lt"/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'VIG EPI'!$B$62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3.6730688739169091E-2"/>
                  <c:y val="4.7862733401242592E-2"/>
                </c:manualLayout>
              </c:layout>
              <c:showVal val="1"/>
            </c:dLbl>
            <c:dLbl>
              <c:idx val="3"/>
              <c:layout>
                <c:manualLayout>
                  <c:x val="-2.2038413243501444E-2"/>
                  <c:y val="2.5071049595812436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EPI'!$A$63:$A$67</c:f>
              <c:strCache>
                <c:ptCount val="5"/>
                <c:pt idx="0">
                  <c:v>Dengue</c:v>
                </c:pt>
                <c:pt idx="1">
                  <c:v>Leishmaniose Tegumentar</c:v>
                </c:pt>
                <c:pt idx="2">
                  <c:v>Leishmaniose Visceral</c:v>
                </c:pt>
                <c:pt idx="3">
                  <c:v>Animais Peçonhentos</c:v>
                </c:pt>
                <c:pt idx="4">
                  <c:v>Tratamento anti-rábico</c:v>
                </c:pt>
              </c:strCache>
            </c:strRef>
          </c:cat>
          <c:val>
            <c:numRef>
              <c:f>'VIG EPI'!$B$63:$B$67</c:f>
              <c:numCache>
                <c:formatCode>General</c:formatCode>
                <c:ptCount val="5"/>
                <c:pt idx="0">
                  <c:v>173</c:v>
                </c:pt>
                <c:pt idx="1">
                  <c:v>8</c:v>
                </c:pt>
                <c:pt idx="2">
                  <c:v>7</c:v>
                </c:pt>
                <c:pt idx="3">
                  <c:v>138</c:v>
                </c:pt>
                <c:pt idx="4">
                  <c:v>89</c:v>
                </c:pt>
              </c:numCache>
            </c:numRef>
          </c:val>
        </c:ser>
        <c:ser>
          <c:idx val="1"/>
          <c:order val="1"/>
          <c:tx>
            <c:strRef>
              <c:f>'VIG EPI'!$C$62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Lbls>
            <c:dLbl>
              <c:idx val="1"/>
              <c:layout>
                <c:manualLayout>
                  <c:x val="7.3461377478338365E-3"/>
                  <c:y val="-4.7862912864732911E-2"/>
                </c:manualLayout>
              </c:layout>
              <c:showVal val="1"/>
            </c:dLbl>
            <c:dLbl>
              <c:idx val="2"/>
              <c:layout>
                <c:manualLayout>
                  <c:x val="1.1753820396534175E-2"/>
                  <c:y val="-3.4187794903380447E-2"/>
                </c:manualLayout>
              </c:layout>
              <c:showVal val="1"/>
            </c:dLbl>
            <c:dLbl>
              <c:idx val="3"/>
              <c:layout>
                <c:manualLayout>
                  <c:x val="5.876910198267052E-3"/>
                  <c:y val="-4.5583726537840805E-2"/>
                </c:manualLayout>
              </c:layout>
              <c:showVal val="1"/>
            </c:dLbl>
            <c:dLbl>
              <c:idx val="4"/>
              <c:layout>
                <c:manualLayout>
                  <c:x val="4.1138255700660646E-2"/>
                  <c:y val="-2.9629422249596304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EPI'!$A$63:$A$67</c:f>
              <c:strCache>
                <c:ptCount val="5"/>
                <c:pt idx="0">
                  <c:v>Dengue</c:v>
                </c:pt>
                <c:pt idx="1">
                  <c:v>Leishmaniose Tegumentar</c:v>
                </c:pt>
                <c:pt idx="2">
                  <c:v>Leishmaniose Visceral</c:v>
                </c:pt>
                <c:pt idx="3">
                  <c:v>Animais Peçonhentos</c:v>
                </c:pt>
                <c:pt idx="4">
                  <c:v>Tratamento anti-rábico</c:v>
                </c:pt>
              </c:strCache>
            </c:strRef>
          </c:cat>
          <c:val>
            <c:numRef>
              <c:f>'VIG EPI'!$C$63:$C$67</c:f>
              <c:numCache>
                <c:formatCode>General</c:formatCode>
                <c:ptCount val="5"/>
                <c:pt idx="0">
                  <c:v>129</c:v>
                </c:pt>
                <c:pt idx="1">
                  <c:v>9</c:v>
                </c:pt>
                <c:pt idx="2">
                  <c:v>7</c:v>
                </c:pt>
                <c:pt idx="3">
                  <c:v>130</c:v>
                </c:pt>
                <c:pt idx="4">
                  <c:v>179</c:v>
                </c:pt>
              </c:numCache>
            </c:numRef>
          </c:val>
        </c:ser>
        <c:ser>
          <c:idx val="2"/>
          <c:order val="2"/>
          <c:tx>
            <c:strRef>
              <c:f>'VIG EPI'!$D$62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1"/>
              <c:layout>
                <c:manualLayout>
                  <c:x val="1.7630730594801157E-2"/>
                  <c:y val="-9.1167453075681228E-3"/>
                </c:manualLayout>
              </c:layout>
              <c:showVal val="1"/>
            </c:dLbl>
            <c:dLbl>
              <c:idx val="2"/>
              <c:layout>
                <c:manualLayout>
                  <c:x val="1.3223047946100869E-2"/>
                  <c:y val="-9.1167453075681228E-3"/>
                </c:manualLayout>
              </c:layout>
              <c:showVal val="1"/>
            </c:dLbl>
            <c:dLbl>
              <c:idx val="3"/>
              <c:layout>
                <c:manualLayout>
                  <c:x val="4.1138371387869355E-2"/>
                  <c:y val="1.1395931634460253E-2"/>
                </c:manualLayout>
              </c:layout>
              <c:showVal val="1"/>
            </c:dLbl>
            <c:dLbl>
              <c:idx val="4"/>
              <c:layout>
                <c:manualLayout>
                  <c:x val="6.9053694829638509E-2"/>
                  <c:y val="3.1908608576488418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EPI'!$A$63:$A$67</c:f>
              <c:strCache>
                <c:ptCount val="5"/>
                <c:pt idx="0">
                  <c:v>Dengue</c:v>
                </c:pt>
                <c:pt idx="1">
                  <c:v>Leishmaniose Tegumentar</c:v>
                </c:pt>
                <c:pt idx="2">
                  <c:v>Leishmaniose Visceral</c:v>
                </c:pt>
                <c:pt idx="3">
                  <c:v>Animais Peçonhentos</c:v>
                </c:pt>
                <c:pt idx="4">
                  <c:v>Tratamento anti-rábico</c:v>
                </c:pt>
              </c:strCache>
            </c:strRef>
          </c:cat>
          <c:val>
            <c:numRef>
              <c:f>'VIG EPI'!$D$63:$D$67</c:f>
              <c:numCache>
                <c:formatCode>General</c:formatCode>
                <c:ptCount val="5"/>
                <c:pt idx="0">
                  <c:v>1630</c:v>
                </c:pt>
                <c:pt idx="1">
                  <c:v>8</c:v>
                </c:pt>
                <c:pt idx="2">
                  <c:v>8</c:v>
                </c:pt>
                <c:pt idx="3">
                  <c:v>191</c:v>
                </c:pt>
                <c:pt idx="4">
                  <c:v>101</c:v>
                </c:pt>
              </c:numCache>
            </c:numRef>
          </c:val>
        </c:ser>
        <c:dLbls>
          <c:showVal val="1"/>
        </c:dLbls>
        <c:shape val="box"/>
        <c:axId val="77977088"/>
        <c:axId val="77978624"/>
        <c:axId val="0"/>
      </c:bar3DChart>
      <c:catAx>
        <c:axId val="779770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>
                <a:latin typeface="+mj-lt"/>
              </a:defRPr>
            </a:pPr>
            <a:endParaRPr lang="pt-BR"/>
          </a:p>
        </c:txPr>
        <c:crossAx val="77978624"/>
        <c:crosses val="autoZero"/>
        <c:auto val="1"/>
        <c:lblAlgn val="ctr"/>
        <c:lblOffset val="100"/>
      </c:catAx>
      <c:valAx>
        <c:axId val="77978624"/>
        <c:scaling>
          <c:orientation val="minMax"/>
        </c:scaling>
        <c:delete val="1"/>
        <c:axPos val="l"/>
        <c:numFmt formatCode="General" sourceLinked="1"/>
        <c:tickLblPos val="nextTo"/>
        <c:crossAx val="77977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907575869406817"/>
          <c:y val="0.17825516262622629"/>
          <c:w val="0.43863244762435188"/>
          <c:h val="5.971665586296477E-2"/>
        </c:manualLayout>
      </c:layout>
      <c:txPr>
        <a:bodyPr/>
        <a:lstStyle/>
        <a:p>
          <a:pPr>
            <a:defRPr sz="1800" b="1">
              <a:latin typeface="+mj-lt"/>
            </a:defRPr>
          </a:pPr>
          <a:endParaRPr lang="pt-BR"/>
        </a:p>
      </c:txPr>
    </c:legend>
    <c:plotVisOnly val="1"/>
  </c:chart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3200" dirty="0" smtClean="0">
                <a:latin typeface="+mj-lt"/>
              </a:rPr>
              <a:t>NOTIFICAÇÕES</a:t>
            </a:r>
            <a:endParaRPr lang="pt-BR" sz="3200" dirty="0">
              <a:latin typeface="+mj-lt"/>
            </a:endParaRPr>
          </a:p>
        </c:rich>
      </c:tx>
      <c:layout>
        <c:manualLayout>
          <c:xMode val="edge"/>
          <c:yMode val="edge"/>
          <c:x val="0.35818055555555645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'VIG EPI'!$B$68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EPI'!$A$69:$A$73</c:f>
              <c:strCache>
                <c:ptCount val="5"/>
                <c:pt idx="0">
                  <c:v>Hepatite</c:v>
                </c:pt>
                <c:pt idx="1">
                  <c:v>Varicela</c:v>
                </c:pt>
                <c:pt idx="2">
                  <c:v>Tuberculose</c:v>
                </c:pt>
                <c:pt idx="3">
                  <c:v>Hanseníase</c:v>
                </c:pt>
                <c:pt idx="4">
                  <c:v>Doença Exantemática</c:v>
                </c:pt>
              </c:strCache>
            </c:strRef>
          </c:cat>
          <c:val>
            <c:numRef>
              <c:f>'VIG EPI'!$B$69:$B$73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'VIG EPI'!$C$68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EPI'!$A$69:$A$73</c:f>
              <c:strCache>
                <c:ptCount val="5"/>
                <c:pt idx="0">
                  <c:v>Hepatite</c:v>
                </c:pt>
                <c:pt idx="1">
                  <c:v>Varicela</c:v>
                </c:pt>
                <c:pt idx="2">
                  <c:v>Tuberculose</c:v>
                </c:pt>
                <c:pt idx="3">
                  <c:v>Hanseníase</c:v>
                </c:pt>
                <c:pt idx="4">
                  <c:v>Doença Exantemática</c:v>
                </c:pt>
              </c:strCache>
            </c:strRef>
          </c:cat>
          <c:val>
            <c:numRef>
              <c:f>'VIG EPI'!$C$69:$C$73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'VIG EPI'!$D$68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EPI'!$A$69:$A$73</c:f>
              <c:strCache>
                <c:ptCount val="5"/>
                <c:pt idx="0">
                  <c:v>Hepatite</c:v>
                </c:pt>
                <c:pt idx="1">
                  <c:v>Varicela</c:v>
                </c:pt>
                <c:pt idx="2">
                  <c:v>Tuberculose</c:v>
                </c:pt>
                <c:pt idx="3">
                  <c:v>Hanseníase</c:v>
                </c:pt>
                <c:pt idx="4">
                  <c:v>Doença Exantemática</c:v>
                </c:pt>
              </c:strCache>
            </c:strRef>
          </c:cat>
          <c:val>
            <c:numRef>
              <c:f>'VIG EPI'!$D$69:$D$73</c:f>
              <c:numCache>
                <c:formatCode>General</c:formatCode>
                <c:ptCount val="5"/>
                <c:pt idx="0">
                  <c:v>2</c:v>
                </c:pt>
                <c:pt idx="1">
                  <c:v>12</c:v>
                </c:pt>
                <c:pt idx="2">
                  <c:v>6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shape val="box"/>
        <c:axId val="78178560"/>
        <c:axId val="79233024"/>
        <c:axId val="0"/>
      </c:bar3DChart>
      <c:catAx>
        <c:axId val="781785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>
                <a:latin typeface="+mj-lt"/>
              </a:defRPr>
            </a:pPr>
            <a:endParaRPr lang="pt-BR"/>
          </a:p>
        </c:txPr>
        <c:crossAx val="79233024"/>
        <c:crosses val="autoZero"/>
        <c:auto val="1"/>
        <c:lblAlgn val="ctr"/>
        <c:lblOffset val="100"/>
      </c:catAx>
      <c:valAx>
        <c:axId val="79233024"/>
        <c:scaling>
          <c:orientation val="minMax"/>
        </c:scaling>
        <c:delete val="1"/>
        <c:axPos val="l"/>
        <c:numFmt formatCode="General" sourceLinked="1"/>
        <c:tickLblPos val="nextTo"/>
        <c:crossAx val="78178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14927676605524E-3"/>
          <c:y val="0.10592917524360511"/>
          <c:w val="0.5039156007877531"/>
          <c:h val="6.6545005532953755E-2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pt-BR"/>
        </a:p>
      </c:txPr>
    </c:legend>
    <c:plotVisOnly val="1"/>
  </c:chart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3200" dirty="0" smtClean="0">
                <a:latin typeface="+mj-lt"/>
              </a:rPr>
              <a:t>NOTIFICAÇÕES</a:t>
            </a:r>
            <a:endParaRPr lang="pt-BR" sz="3200" dirty="0">
              <a:latin typeface="+mj-lt"/>
            </a:endParaRPr>
          </a:p>
        </c:rich>
      </c:tx>
      <c:layout>
        <c:manualLayout>
          <c:xMode val="edge"/>
          <c:yMode val="edge"/>
          <c:x val="0.41347922134733256"/>
          <c:y val="1.44048074261792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'VIG EPI'!$B$74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5"/>
              <c:layout>
                <c:manualLayout>
                  <c:x val="-3.333333333333334E-2"/>
                  <c:y val="8.101209121408632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EPI'!$A$75:$A$80</c:f>
              <c:strCache>
                <c:ptCount val="6"/>
                <c:pt idx="0">
                  <c:v>Meningite</c:v>
                </c:pt>
                <c:pt idx="1">
                  <c:v>Coqueluche</c:v>
                </c:pt>
                <c:pt idx="2">
                  <c:v>Febre Amarela</c:v>
                </c:pt>
                <c:pt idx="3">
                  <c:v>Chagas</c:v>
                </c:pt>
                <c:pt idx="4">
                  <c:v>Toxoplasmose</c:v>
                </c:pt>
                <c:pt idx="5">
                  <c:v>Sífilis</c:v>
                </c:pt>
              </c:strCache>
            </c:strRef>
          </c:cat>
          <c:val>
            <c:numRef>
              <c:f>'VIG EPI'!$B$75:$B$80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'VIG EPI'!$C$74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-1.3888888888888961E-3"/>
                  <c:y val="-3.3755038005869299E-2"/>
                </c:manualLayout>
              </c:layout>
              <c:showVal val="1"/>
            </c:dLbl>
            <c:dLbl>
              <c:idx val="3"/>
              <c:layout>
                <c:manualLayout>
                  <c:x val="2.7777777777778004E-3"/>
                  <c:y val="-2.025302280352160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3755038005869299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EPI'!$A$75:$A$80</c:f>
              <c:strCache>
                <c:ptCount val="6"/>
                <c:pt idx="0">
                  <c:v>Meningite</c:v>
                </c:pt>
                <c:pt idx="1">
                  <c:v>Coqueluche</c:v>
                </c:pt>
                <c:pt idx="2">
                  <c:v>Febre Amarela</c:v>
                </c:pt>
                <c:pt idx="3">
                  <c:v>Chagas</c:v>
                </c:pt>
                <c:pt idx="4">
                  <c:v>Toxoplasmose</c:v>
                </c:pt>
                <c:pt idx="5">
                  <c:v>Sífilis</c:v>
                </c:pt>
              </c:strCache>
            </c:strRef>
          </c:cat>
          <c:val>
            <c:numRef>
              <c:f>'VIG EPI'!$C$75:$C$80</c:f>
              <c:numCache>
                <c:formatCode>General</c:formatCode>
                <c:ptCount val="6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</c:v>
                </c:pt>
              </c:numCache>
            </c:numRef>
          </c:val>
        </c:ser>
        <c:ser>
          <c:idx val="2"/>
          <c:order val="2"/>
          <c:tx>
            <c:strRef>
              <c:f>'VIG EPI'!$D$74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1.6666666666666701E-2"/>
                  <c:y val="6.7510076011738961E-3"/>
                </c:manualLayout>
              </c:layout>
              <c:showVal val="1"/>
            </c:dLbl>
            <c:dLbl>
              <c:idx val="5"/>
              <c:layout>
                <c:manualLayout>
                  <c:x val="4.1666666666666664E-2"/>
                  <c:y val="-6.7510076011738961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EPI'!$A$75:$A$80</c:f>
              <c:strCache>
                <c:ptCount val="6"/>
                <c:pt idx="0">
                  <c:v>Meningite</c:v>
                </c:pt>
                <c:pt idx="1">
                  <c:v>Coqueluche</c:v>
                </c:pt>
                <c:pt idx="2">
                  <c:v>Febre Amarela</c:v>
                </c:pt>
                <c:pt idx="3">
                  <c:v>Chagas</c:v>
                </c:pt>
                <c:pt idx="4">
                  <c:v>Toxoplasmose</c:v>
                </c:pt>
                <c:pt idx="5">
                  <c:v>Sífilis</c:v>
                </c:pt>
              </c:strCache>
            </c:strRef>
          </c:cat>
          <c:val>
            <c:numRef>
              <c:f>'VIG EPI'!$D$75:$D$80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</c:numCache>
            </c:numRef>
          </c:val>
        </c:ser>
        <c:dLbls>
          <c:showVal val="1"/>
        </c:dLbls>
        <c:shape val="box"/>
        <c:axId val="79264768"/>
        <c:axId val="79295232"/>
        <c:axId val="0"/>
      </c:bar3DChart>
      <c:catAx>
        <c:axId val="79264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>
                <a:latin typeface="+mj-lt"/>
              </a:defRPr>
            </a:pPr>
            <a:endParaRPr lang="pt-BR"/>
          </a:p>
        </c:txPr>
        <c:crossAx val="79295232"/>
        <c:crosses val="autoZero"/>
        <c:auto val="1"/>
        <c:lblAlgn val="ctr"/>
        <c:lblOffset val="100"/>
      </c:catAx>
      <c:valAx>
        <c:axId val="79295232"/>
        <c:scaling>
          <c:orientation val="minMax"/>
        </c:scaling>
        <c:delete val="1"/>
        <c:axPos val="l"/>
        <c:numFmt formatCode="General" sourceLinked="1"/>
        <c:tickLblPos val="nextTo"/>
        <c:crossAx val="79264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0595909886264213E-2"/>
          <c:y val="0.15141393741089573"/>
          <c:w val="0.54630807086614153"/>
          <c:h val="7.4771041614911923E-2"/>
        </c:manualLayout>
      </c:layout>
      <c:txPr>
        <a:bodyPr/>
        <a:lstStyle/>
        <a:p>
          <a:pPr>
            <a:defRPr sz="2000" b="1"/>
          </a:pPr>
          <a:endParaRPr lang="pt-B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 b="1"/>
            </a:pPr>
            <a:r>
              <a:rPr lang="pt-BR" sz="2000" b="1"/>
              <a:t>RECEITA POR BLOCO</a:t>
            </a:r>
          </a:p>
        </c:rich>
      </c:tx>
      <c:layout>
        <c:manualLayout>
          <c:xMode val="edge"/>
          <c:yMode val="edge"/>
          <c:x val="0.61712467191601061"/>
          <c:y val="2.384254523396757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numFmt formatCode="0.00%" sourceLinked="0"/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Percent val="1"/>
            <c:showLeaderLines val="1"/>
          </c:dLbls>
          <c:cat>
            <c:strRef>
              <c:f>receita_despesa!$A$122:$A$127</c:f>
              <c:strCache>
                <c:ptCount val="6"/>
                <c:pt idx="0">
                  <c:v>ATENÇÃO BÁSICA</c:v>
                </c:pt>
                <c:pt idx="1">
                  <c:v>MAC</c:v>
                </c:pt>
                <c:pt idx="2">
                  <c:v>VISA</c:v>
                </c:pt>
                <c:pt idx="3">
                  <c:v>FARMÁCIA</c:v>
                </c:pt>
                <c:pt idx="4">
                  <c:v>INVESTIMENTOS</c:v>
                </c:pt>
                <c:pt idx="5">
                  <c:v>GESTÃO</c:v>
                </c:pt>
              </c:strCache>
            </c:strRef>
          </c:cat>
          <c:val>
            <c:numRef>
              <c:f>receita_despesa!$D$122:$D$127</c:f>
              <c:numCache>
                <c:formatCode>_-"R$"\ * #,##0.00_-;\-"R$"\ * #,##0.00_-;_-"R$"\ * "-"??_-;_-@_-</c:formatCode>
                <c:ptCount val="6"/>
                <c:pt idx="0">
                  <c:v>7049294.3400000008</c:v>
                </c:pt>
                <c:pt idx="1">
                  <c:v>9856745.009999983</c:v>
                </c:pt>
                <c:pt idx="2">
                  <c:v>1149475.99</c:v>
                </c:pt>
                <c:pt idx="3">
                  <c:v>707986.74</c:v>
                </c:pt>
                <c:pt idx="4">
                  <c:v>744921</c:v>
                </c:pt>
                <c:pt idx="5">
                  <c:v>137617.04999999999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9168659492569349"/>
          <c:y val="0.11167669745506886"/>
          <c:w val="0.19963193768301432"/>
          <c:h val="0.83508410986234582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</c:chart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3200">
                <a:latin typeface="+mj-lt"/>
              </a:defRPr>
            </a:pPr>
            <a:r>
              <a:rPr lang="pt-BR" sz="3200" dirty="0">
                <a:latin typeface="+mj-lt"/>
              </a:rPr>
              <a:t>VIGILÂNCIA SANITÁRIA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VISANI!$B$28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VISANI!$A$29:$A$31</c:f>
              <c:strCache>
                <c:ptCount val="3"/>
                <c:pt idx="0">
                  <c:v>INSPEÇÕES SANITÁRIAS</c:v>
                </c:pt>
                <c:pt idx="1">
                  <c:v>CADASTRO DE ESTABELECIMENTOS SUJEITOS A VISA</c:v>
                </c:pt>
                <c:pt idx="2">
                  <c:v>INSPEÇÃO DOS ESTABELECIMENTOS SUJEITOS A VISA</c:v>
                </c:pt>
              </c:strCache>
            </c:strRef>
          </c:cat>
          <c:val>
            <c:numRef>
              <c:f>VISANI!$B$29:$B$31</c:f>
              <c:numCache>
                <c:formatCode>General</c:formatCode>
                <c:ptCount val="3"/>
                <c:pt idx="0">
                  <c:v>689</c:v>
                </c:pt>
                <c:pt idx="1">
                  <c:v>67</c:v>
                </c:pt>
                <c:pt idx="2">
                  <c:v>578</c:v>
                </c:pt>
              </c:numCache>
            </c:numRef>
          </c:val>
        </c:ser>
        <c:ser>
          <c:idx val="1"/>
          <c:order val="1"/>
          <c:tx>
            <c:strRef>
              <c:f>VISANI!$C$28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VISANI!$A$29:$A$31</c:f>
              <c:strCache>
                <c:ptCount val="3"/>
                <c:pt idx="0">
                  <c:v>INSPEÇÕES SANITÁRIAS</c:v>
                </c:pt>
                <c:pt idx="1">
                  <c:v>CADASTRO DE ESTABELECIMENTOS SUJEITOS A VISA</c:v>
                </c:pt>
                <c:pt idx="2">
                  <c:v>INSPEÇÃO DOS ESTABELECIMENTOS SUJEITOS A VISA</c:v>
                </c:pt>
              </c:strCache>
            </c:strRef>
          </c:cat>
          <c:val>
            <c:numRef>
              <c:f>VISANI!$C$29:$C$31</c:f>
              <c:numCache>
                <c:formatCode>General</c:formatCode>
                <c:ptCount val="3"/>
                <c:pt idx="0">
                  <c:v>270</c:v>
                </c:pt>
                <c:pt idx="1">
                  <c:v>72</c:v>
                </c:pt>
                <c:pt idx="2">
                  <c:v>189</c:v>
                </c:pt>
              </c:numCache>
            </c:numRef>
          </c:val>
        </c:ser>
        <c:ser>
          <c:idx val="2"/>
          <c:order val="2"/>
          <c:tx>
            <c:strRef>
              <c:f>VISANI!$D$28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Lbls>
            <c:dLbl>
              <c:idx val="2"/>
              <c:layout>
                <c:manualLayout>
                  <c:x val="1.269836896505293E-2"/>
                  <c:y val="6.8375589806760903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VISANI!$A$29:$A$31</c:f>
              <c:strCache>
                <c:ptCount val="3"/>
                <c:pt idx="0">
                  <c:v>INSPEÇÕES SANITÁRIAS</c:v>
                </c:pt>
                <c:pt idx="1">
                  <c:v>CADASTRO DE ESTABELECIMENTOS SUJEITOS A VISA</c:v>
                </c:pt>
                <c:pt idx="2">
                  <c:v>INSPEÇÃO DOS ESTABELECIMENTOS SUJEITOS A VISA</c:v>
                </c:pt>
              </c:strCache>
            </c:strRef>
          </c:cat>
          <c:val>
            <c:numRef>
              <c:f>VISANI!$D$29:$D$31</c:f>
              <c:numCache>
                <c:formatCode>General</c:formatCode>
                <c:ptCount val="3"/>
                <c:pt idx="0">
                  <c:v>166</c:v>
                </c:pt>
                <c:pt idx="1">
                  <c:v>51</c:v>
                </c:pt>
                <c:pt idx="2">
                  <c:v>123</c:v>
                </c:pt>
              </c:numCache>
            </c:numRef>
          </c:val>
        </c:ser>
        <c:dLbls>
          <c:showVal val="1"/>
        </c:dLbls>
        <c:overlap val="-25"/>
        <c:axId val="79341056"/>
        <c:axId val="79342592"/>
      </c:barChart>
      <c:catAx>
        <c:axId val="79341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79342592"/>
        <c:crosses val="autoZero"/>
        <c:auto val="1"/>
        <c:lblAlgn val="ctr"/>
        <c:lblOffset val="100"/>
      </c:catAx>
      <c:valAx>
        <c:axId val="793425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9341056"/>
        <c:crosses val="autoZero"/>
        <c:crossBetween val="between"/>
      </c:valAx>
    </c:plotArea>
    <c:legend>
      <c:legendPos val="t"/>
      <c:txPr>
        <a:bodyPr/>
        <a:lstStyle/>
        <a:p>
          <a:pPr>
            <a:defRPr sz="1800" b="1"/>
          </a:pPr>
          <a:endParaRPr lang="pt-BR"/>
        </a:p>
      </c:txPr>
    </c:legend>
    <c:plotVisOnly val="1"/>
  </c:chart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3200" dirty="0" smtClean="0">
                <a:latin typeface="+mj-lt"/>
              </a:rPr>
              <a:t>VIGILÂNCIA SANITÁRIA</a:t>
            </a:r>
            <a:endParaRPr lang="pt-BR" sz="3200" dirty="0">
              <a:latin typeface="+mj-lt"/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'VIG SANI'!$B$7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-2.0467836257309982E-2"/>
                  <c:y val="8.6609080421897147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SANI'!$A$8:$A$11</c:f>
              <c:strCache>
                <c:ptCount val="4"/>
                <c:pt idx="0">
                  <c:v>Recebimento de denúncias e reclamações</c:v>
                </c:pt>
                <c:pt idx="1">
                  <c:v>Cadastro de serviços de alimentação</c:v>
                </c:pt>
                <c:pt idx="2">
                  <c:v>Inspeção Sanitária de Serviços de Alimentação</c:v>
                </c:pt>
                <c:pt idx="3">
                  <c:v>Licenciamento Sanitário de Serviços de Alimentação</c:v>
                </c:pt>
              </c:strCache>
            </c:strRef>
          </c:cat>
          <c:val>
            <c:numRef>
              <c:f>'VIG SANI'!$B$8:$B$11</c:f>
              <c:numCache>
                <c:formatCode>General</c:formatCode>
                <c:ptCount val="4"/>
                <c:pt idx="0">
                  <c:v>7</c:v>
                </c:pt>
                <c:pt idx="1">
                  <c:v>22</c:v>
                </c:pt>
                <c:pt idx="2">
                  <c:v>119</c:v>
                </c:pt>
                <c:pt idx="3">
                  <c:v>119</c:v>
                </c:pt>
              </c:numCache>
            </c:numRef>
          </c:val>
        </c:ser>
        <c:ser>
          <c:idx val="1"/>
          <c:order val="1"/>
          <c:tx>
            <c:strRef>
              <c:f>'VIG SANI'!$C$7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SANI'!$A$8:$A$11</c:f>
              <c:strCache>
                <c:ptCount val="4"/>
                <c:pt idx="0">
                  <c:v>Recebimento de denúncias e reclamações</c:v>
                </c:pt>
                <c:pt idx="1">
                  <c:v>Cadastro de serviços de alimentação</c:v>
                </c:pt>
                <c:pt idx="2">
                  <c:v>Inspeção Sanitária de Serviços de Alimentação</c:v>
                </c:pt>
                <c:pt idx="3">
                  <c:v>Licenciamento Sanitário de Serviços de Alimentação</c:v>
                </c:pt>
              </c:strCache>
            </c:strRef>
          </c:cat>
          <c:val>
            <c:numRef>
              <c:f>'VIG SANI'!$C$8:$C$11</c:f>
              <c:numCache>
                <c:formatCode>General</c:formatCode>
                <c:ptCount val="4"/>
                <c:pt idx="0">
                  <c:v>6</c:v>
                </c:pt>
                <c:pt idx="1">
                  <c:v>27</c:v>
                </c:pt>
                <c:pt idx="2">
                  <c:v>65</c:v>
                </c:pt>
                <c:pt idx="3">
                  <c:v>62</c:v>
                </c:pt>
              </c:numCache>
            </c:numRef>
          </c:val>
        </c:ser>
        <c:ser>
          <c:idx val="2"/>
          <c:order val="2"/>
          <c:tx>
            <c:strRef>
              <c:f>'VIG SANI'!$D$7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2"/>
              <c:layout>
                <c:manualLayout>
                  <c:x val="2.046783625730998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5321637426900811E-2"/>
                  <c:y val="-6.8375589806760114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'VIG SANI'!$A$8:$A$11</c:f>
              <c:strCache>
                <c:ptCount val="4"/>
                <c:pt idx="0">
                  <c:v>Recebimento de denúncias e reclamações</c:v>
                </c:pt>
                <c:pt idx="1">
                  <c:v>Cadastro de serviços de alimentação</c:v>
                </c:pt>
                <c:pt idx="2">
                  <c:v>Inspeção Sanitária de Serviços de Alimentação</c:v>
                </c:pt>
                <c:pt idx="3">
                  <c:v>Licenciamento Sanitário de Serviços de Alimentação</c:v>
                </c:pt>
              </c:strCache>
            </c:strRef>
          </c:cat>
          <c:val>
            <c:numRef>
              <c:f>'VIG SANI'!$D$8:$D$11</c:f>
              <c:numCache>
                <c:formatCode>General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34</c:v>
                </c:pt>
                <c:pt idx="3">
                  <c:v>33</c:v>
                </c:pt>
              </c:numCache>
            </c:numRef>
          </c:val>
        </c:ser>
        <c:dLbls>
          <c:showVal val="1"/>
        </c:dLbls>
        <c:shape val="box"/>
        <c:axId val="79517184"/>
        <c:axId val="79518720"/>
        <c:axId val="0"/>
      </c:bar3DChart>
      <c:catAx>
        <c:axId val="79517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pt-BR"/>
          </a:p>
        </c:txPr>
        <c:crossAx val="79518720"/>
        <c:crosses val="autoZero"/>
        <c:auto val="1"/>
        <c:lblAlgn val="ctr"/>
        <c:lblOffset val="100"/>
      </c:catAx>
      <c:valAx>
        <c:axId val="79518720"/>
        <c:scaling>
          <c:orientation val="minMax"/>
        </c:scaling>
        <c:delete val="1"/>
        <c:axPos val="l"/>
        <c:numFmt formatCode="General" sourceLinked="1"/>
        <c:tickLblPos val="nextTo"/>
        <c:crossAx val="79517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141893447529652E-2"/>
          <c:y val="0.13968002377532321"/>
          <c:w val="0.27827750149652325"/>
          <c:h val="0.1030798806352433"/>
        </c:manualLayout>
      </c:layout>
      <c:txPr>
        <a:bodyPr/>
        <a:lstStyle/>
        <a:p>
          <a:pPr>
            <a:defRPr sz="1600">
              <a:latin typeface="+mj-lt"/>
            </a:defRPr>
          </a:pPr>
          <a:endParaRPr lang="pt-BR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1"/>
          <c:order val="1"/>
          <c:explosion val="25"/>
          <c:dLbls>
            <c:dLbl>
              <c:idx val="1"/>
              <c:layout>
                <c:manualLayout>
                  <c:x val="-7.7094732861782103E-2"/>
                  <c:y val="-9.5557594330747578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0286174767868975"/>
                  <c:y val="2.5339213340381941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5.2226427399222834E-2"/>
                  <c:y val="3.4319208332174035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2.1769809323732677E-2"/>
                  <c:y val="-1.3891516652291255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0.18000455981137994"/>
                  <c:y val="-6.7641017693225169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  <c:showCatName val="1"/>
          </c:dLbls>
          <c:cat>
            <c:strRef>
              <c:f>'PROPORÇÃO POR BLOCO'!$A$4:$A$12</c:f>
              <c:strCache>
                <c:ptCount val="9"/>
                <c:pt idx="0">
                  <c:v>ADMINISTRAÇÃO GERAL</c:v>
                </c:pt>
                <c:pt idx="1">
                  <c:v>APAE</c:v>
                </c:pt>
                <c:pt idx="2">
                  <c:v>ASSISTÊNCIA COMUNITÁRIA</c:v>
                </c:pt>
                <c:pt idx="3">
                  <c:v>PAB</c:v>
                </c:pt>
                <c:pt idx="4">
                  <c:v>MAC</c:v>
                </c:pt>
                <c:pt idx="5">
                  <c:v>FARMÁCIA</c:v>
                </c:pt>
                <c:pt idx="6">
                  <c:v>VISANI</c:v>
                </c:pt>
                <c:pt idx="7">
                  <c:v>EPIDEMIOLÓGICA</c:v>
                </c:pt>
                <c:pt idx="8">
                  <c:v>OUTROS ENCARGOS ESPECIAIS</c:v>
                </c:pt>
              </c:strCache>
            </c:strRef>
          </c:cat>
          <c:val>
            <c:numRef>
              <c:f>'PROPORÇÃO POR BLOCO'!$C$4:$C$12</c:f>
              <c:numCache>
                <c:formatCode>_-"R$"\ * #,##0.00_-;\-"R$"\ * #,##0.00_-;_-"R$"\ * "-"??_-;_-@_-</c:formatCode>
                <c:ptCount val="9"/>
                <c:pt idx="0">
                  <c:v>6384417.6400000006</c:v>
                </c:pt>
                <c:pt idx="1">
                  <c:v>72341</c:v>
                </c:pt>
                <c:pt idx="2">
                  <c:v>347376.48000000021</c:v>
                </c:pt>
                <c:pt idx="3">
                  <c:v>13952350.51</c:v>
                </c:pt>
                <c:pt idx="4">
                  <c:v>37240110.330000006</c:v>
                </c:pt>
                <c:pt idx="5">
                  <c:v>1559024.1700000011</c:v>
                </c:pt>
                <c:pt idx="6">
                  <c:v>590728.25</c:v>
                </c:pt>
                <c:pt idx="7">
                  <c:v>2178811.8699999987</c:v>
                </c:pt>
                <c:pt idx="8">
                  <c:v>5535643.75</c:v>
                </c:pt>
              </c:numCache>
            </c:numRef>
          </c:val>
        </c:ser>
        <c:ser>
          <c:idx val="0"/>
          <c:order val="0"/>
          <c:explosion val="25"/>
          <c:dLbls>
            <c:showVal val="1"/>
            <c:showCatName val="1"/>
          </c:dLbls>
          <c:cat>
            <c:strRef>
              <c:f>'PROPORÇÃO POR BLOCO'!$A$4:$A$12</c:f>
              <c:strCache>
                <c:ptCount val="9"/>
                <c:pt idx="0">
                  <c:v>ADMINISTRAÇÃO GERAL</c:v>
                </c:pt>
                <c:pt idx="1">
                  <c:v>APAE</c:v>
                </c:pt>
                <c:pt idx="2">
                  <c:v>ASSISTÊNCIA COMUNITÁRIA</c:v>
                </c:pt>
                <c:pt idx="3">
                  <c:v>PAB</c:v>
                </c:pt>
                <c:pt idx="4">
                  <c:v>MAC</c:v>
                </c:pt>
                <c:pt idx="5">
                  <c:v>FARMÁCIA</c:v>
                </c:pt>
                <c:pt idx="6">
                  <c:v>VISANI</c:v>
                </c:pt>
                <c:pt idx="7">
                  <c:v>EPIDEMIOLÓGICA</c:v>
                </c:pt>
                <c:pt idx="8">
                  <c:v>OUTROS ENCARGOS ESPECIAIS</c:v>
                </c:pt>
              </c:strCache>
            </c:strRef>
          </c:cat>
          <c:val>
            <c:numRef>
              <c:f>'PROPORÇÃO POR BLOCO'!$B$4:$B$12</c:f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28184297628885252"/>
          <c:y val="2.6073891579644969E-2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receita_despesa!$A$95</c:f>
              <c:strCache>
                <c:ptCount val="1"/>
                <c:pt idx="0">
                  <c:v>AÇÕES E SERVIÇOS PÚBLICOS DE SAÚDE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+mj-lt"/>
                      </a:rPr>
                      <a:t>R$ 47.101.661,56</a:t>
                    </a:r>
                    <a:endParaRPr lang="en-US" dirty="0">
                      <a:latin typeface="+mj-lt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numRef>
              <c:f>receita_despesa!$B$94:$D$94</c:f>
              <c:numCache>
                <c:formatCode>General</c:formatCode>
                <c:ptCount val="3"/>
                <c:pt idx="0" formatCode="_-* #,##0_-;\-* #,##0_-;_-* &quot;-&quot;??_-;_-@_-">
                  <c:v>2018</c:v>
                </c:pt>
                <c:pt idx="1">
                  <c:v>2017</c:v>
                </c:pt>
                <c:pt idx="2" formatCode="_-* #,##0_-;\-* #,##0_-;_-* &quot;-&quot;??_-;_-@_-">
                  <c:v>2016</c:v>
                </c:pt>
              </c:numCache>
            </c:numRef>
          </c:cat>
          <c:val>
            <c:numRef>
              <c:f>receita_despesa!$B$95:$D$95</c:f>
              <c:numCache>
                <c:formatCode>#,##0.00</c:formatCode>
                <c:ptCount val="3"/>
                <c:pt idx="0" formatCode="_-&quot;R$&quot;\ * #,##0.00_-;\-&quot;R$&quot;\ * #,##0.00_-;_-&quot;R$&quot;\ * &quot;-&quot;??_-;_-@_-">
                  <c:v>49141580.030000001</c:v>
                </c:pt>
                <c:pt idx="1">
                  <c:v>47101661.560000002</c:v>
                </c:pt>
                <c:pt idx="2" formatCode="_-&quot;R$&quot;\ * #,##0.00_-;\-&quot;R$&quot;\ * #,##0.00_-;_-&quot;R$&quot;\ * &quot;-&quot;??_-;_-@_-">
                  <c:v>48579487.900000006</c:v>
                </c:pt>
              </c:numCache>
            </c:numRef>
          </c:val>
        </c:ser>
        <c:dLbls>
          <c:showVal val="1"/>
        </c:dLbls>
        <c:overlap val="-25"/>
        <c:axId val="63892480"/>
        <c:axId val="63972096"/>
      </c:barChart>
      <c:catAx>
        <c:axId val="63892480"/>
        <c:scaling>
          <c:orientation val="minMax"/>
        </c:scaling>
        <c:axPos val="b"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63972096"/>
        <c:crosses val="autoZero"/>
        <c:auto val="1"/>
        <c:lblAlgn val="ctr"/>
        <c:lblOffset val="100"/>
      </c:catAx>
      <c:valAx>
        <c:axId val="63972096"/>
        <c:scaling>
          <c:orientation val="minMax"/>
        </c:scaling>
        <c:delete val="1"/>
        <c:axPos val="l"/>
        <c:numFmt formatCode="_-&quot;R$&quot;\ * #,##0.00_-;\-&quot;R$&quot;\ * #,##0.00_-;_-&quot;R$&quot;\ * &quot;-&quot;??_-;_-@_-" sourceLinked="1"/>
        <c:majorTickMark val="none"/>
        <c:tickLblPos val="nextTo"/>
        <c:crossAx val="6389248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pt-BR">
                <a:latin typeface="+mj-lt"/>
              </a:rPr>
              <a:t>Percentual e valores aplicados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receita_despesa!$A$72</c:f>
              <c:strCache>
                <c:ptCount val="1"/>
                <c:pt idx="0">
                  <c:v>VALOR  MÍNIMO (15%)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numRef>
              <c:f>receita_despesa!$B$71:$D$71</c:f>
              <c:numCache>
                <c:formatCode>General</c:formatCode>
                <c:ptCount val="3"/>
                <c:pt idx="0" formatCode="_-* #,##0_-;\-* #,##0_-;_-* &quot;-&quot;??_-;_-@_-">
                  <c:v>2018</c:v>
                </c:pt>
                <c:pt idx="1">
                  <c:v>2017</c:v>
                </c:pt>
                <c:pt idx="2" formatCode="_-* #,##0_-;\-* #,##0_-;_-* &quot;-&quot;??_-;_-@_-">
                  <c:v>2016</c:v>
                </c:pt>
              </c:numCache>
            </c:numRef>
          </c:cat>
          <c:val>
            <c:numRef>
              <c:f>receita_despesa!$B$72:$D$72</c:f>
              <c:numCache>
                <c:formatCode>_-* #,##0.00_-;\-* #,##0.00_-;_-* "-"??_-;_-@_-</c:formatCode>
                <c:ptCount val="3"/>
                <c:pt idx="0" formatCode="_-&quot;R$&quot;\ * #,##0.00_-;\-&quot;R$&quot;\ * #,##0.00_-;_-&quot;R$&quot;\ * &quot;-&quot;??_-;_-@_-">
                  <c:v>23946426.91</c:v>
                </c:pt>
                <c:pt idx="1">
                  <c:v>21120863.489999976</c:v>
                </c:pt>
                <c:pt idx="2" formatCode="_-&quot;R$&quot;\ * #,##0.00_-;\-&quot;R$&quot;\ * #,##0.00_-;_-&quot;R$&quot;\ * &quot;-&quot;??_-;_-@_-">
                  <c:v>16682961.449999981</c:v>
                </c:pt>
              </c:numCache>
            </c:numRef>
          </c:val>
        </c:ser>
        <c:ser>
          <c:idx val="1"/>
          <c:order val="1"/>
          <c:tx>
            <c:strRef>
              <c:f>receita_despesa!$A$73</c:f>
              <c:strCache>
                <c:ptCount val="1"/>
                <c:pt idx="0">
                  <c:v>VALOR APLICADO 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numRef>
              <c:f>receita_despesa!$B$71:$D$71</c:f>
              <c:numCache>
                <c:formatCode>General</c:formatCode>
                <c:ptCount val="3"/>
                <c:pt idx="0" formatCode="_-* #,##0_-;\-* #,##0_-;_-* &quot;-&quot;??_-;_-@_-">
                  <c:v>2018</c:v>
                </c:pt>
                <c:pt idx="1">
                  <c:v>2017</c:v>
                </c:pt>
                <c:pt idx="2" formatCode="_-* #,##0_-;\-* #,##0_-;_-* &quot;-&quot;??_-;_-@_-">
                  <c:v>2016</c:v>
                </c:pt>
              </c:numCache>
            </c:numRef>
          </c:cat>
          <c:val>
            <c:numRef>
              <c:f>receita_despesa!$B$73:$D$73</c:f>
              <c:numCache>
                <c:formatCode>#,##0.00</c:formatCode>
                <c:ptCount val="3"/>
                <c:pt idx="0" formatCode="_-&quot;R$&quot;\ * #,##0.00_-;\-&quot;R$&quot;\ * #,##0.00_-;_-&quot;R$&quot;\ * &quot;-&quot;??_-;_-@_-">
                  <c:v>49141580.030000001</c:v>
                </c:pt>
                <c:pt idx="1">
                  <c:v>47101661.560000002</c:v>
                </c:pt>
                <c:pt idx="2" formatCode="_-&quot;R$&quot;\ * #,##0.00_-;\-&quot;R$&quot;\ * #,##0.00_-;_-&quot;R$&quot;\ * &quot;-&quot;??_-;_-@_-">
                  <c:v>48579487.900000006</c:v>
                </c:pt>
              </c:numCache>
            </c:numRef>
          </c:val>
        </c:ser>
        <c:ser>
          <c:idx val="2"/>
          <c:order val="2"/>
          <c:tx>
            <c:strRef>
              <c:f>receita_despesa!$A$74</c:f>
              <c:strCache>
                <c:ptCount val="1"/>
                <c:pt idx="0">
                  <c:v>PERCENTUAL APLICADO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5714285714285701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>
                        <a:latin typeface="+mj-lt"/>
                      </a:rPr>
                      <a:t> 30,78 %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2.5396825396825401E-3"/>
                  <c:y val="-0.10476190476190564"/>
                </c:manualLayout>
              </c:layout>
              <c:tx>
                <c:rich>
                  <a:bodyPr/>
                  <a:lstStyle/>
                  <a:p>
                    <a:r>
                      <a:rPr lang="en-US" sz="3200" b="1">
                        <a:latin typeface="+mj-lt"/>
                      </a:rPr>
                      <a:t>33,45%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9.3120617384377591E-17"/>
                  <c:y val="-9.5238095238095247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>
                        <a:latin typeface="+mj-lt"/>
                      </a:rPr>
                      <a:t>43,67%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numRef>
              <c:f>receita_despesa!$B$71:$D$71</c:f>
              <c:numCache>
                <c:formatCode>General</c:formatCode>
                <c:ptCount val="3"/>
                <c:pt idx="0" formatCode="_-* #,##0_-;\-* #,##0_-;_-* &quot;-&quot;??_-;_-@_-">
                  <c:v>2018</c:v>
                </c:pt>
                <c:pt idx="1">
                  <c:v>2017</c:v>
                </c:pt>
                <c:pt idx="2" formatCode="_-* #,##0_-;\-* #,##0_-;_-* &quot;-&quot;??_-;_-@_-">
                  <c:v>2016</c:v>
                </c:pt>
              </c:numCache>
            </c:numRef>
          </c:cat>
          <c:val>
            <c:numRef>
              <c:f>receita_despesa!$B$74:$D$74</c:f>
              <c:numCache>
                <c:formatCode>General</c:formatCode>
                <c:ptCount val="3"/>
                <c:pt idx="0" formatCode="_-&quot;R$&quot;\ * #,##0.00_-;\-&quot;R$&quot;\ * #,##0.00_-;_-&quot;R$&quot;\ * &quot;-&quot;??_-;_-@_-">
                  <c:v>30.779999999999987</c:v>
                </c:pt>
                <c:pt idx="1">
                  <c:v>33.450000000000003</c:v>
                </c:pt>
                <c:pt idx="2">
                  <c:v>43.67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64003456"/>
        <c:axId val="64025728"/>
        <c:axId val="0"/>
      </c:bar3DChart>
      <c:catAx>
        <c:axId val="64003456"/>
        <c:scaling>
          <c:orientation val="minMax"/>
        </c:scaling>
        <c:axPos val="b"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64025728"/>
        <c:crosses val="autoZero"/>
        <c:auto val="1"/>
        <c:lblAlgn val="ctr"/>
        <c:lblOffset val="100"/>
      </c:catAx>
      <c:valAx>
        <c:axId val="64025728"/>
        <c:scaling>
          <c:orientation val="minMax"/>
        </c:scaling>
        <c:delete val="1"/>
        <c:axPos val="l"/>
        <c:numFmt formatCode="_-&quot;R$&quot;\ * #,##0.00_-;\-&quot;R$&quot;\ * #,##0.00_-;_-&quot;R$&quot;\ * &quot;-&quot;??_-;_-@_-" sourceLinked="1"/>
        <c:tickLblPos val="nextTo"/>
        <c:crossAx val="640034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000"/>
          </a:pPr>
          <a:endParaRPr lang="pt-BR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2017;  R$ 62.280.013,74 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/>
                      <a:t>2016;  R$ 61.360.694,12 </a:t>
                    </a: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/>
                      <a:t>2018;  R$ 67.860.804,00 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  <c:showCatName val="1"/>
            <c:showLeaderLines val="1"/>
          </c:dLbls>
          <c:val>
            <c:numRef>
              <c:f>receita_despesa!$B$103:$D$103</c:f>
              <c:numCache>
                <c:formatCode>_-"R$"\ * #,##0.00_-;\-"R$"\ * #,##0.00_-;_-"R$"\ * "-"??_-;_-@_-</c:formatCode>
                <c:ptCount val="3"/>
                <c:pt idx="0">
                  <c:v>67860804</c:v>
                </c:pt>
                <c:pt idx="1">
                  <c:v>62280013.740000002</c:v>
                </c:pt>
                <c:pt idx="2">
                  <c:v>61360694.120000012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3727FCC-5B3A-4527-A4A2-8C0ADC388440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7246" y="6746119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19AAACD-CC42-4A26-9598-9D63F00ADF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866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0A5BEC-EB18-4043-8A75-4EB6BBC9CE66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gov.br/sargsu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RELATÓRIO DE GESTÃO DA SECRETARIA MUNICIPAL DE SAÚDE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482042" cy="132875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3° QUADRIMESTRE DE 2018</a:t>
            </a:r>
            <a:endParaRPr lang="pt-BR" sz="3600" b="1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2428860" y="214290"/>
          <a:ext cx="3616588" cy="3670567"/>
        </p:xfrm>
        <a:graphic>
          <a:graphicData uri="http://schemas.openxmlformats.org/presentationml/2006/ole">
            <p:oleObj spid="_x0000_s37893" name="Imagem de Bitmap" r:id="rId3" imgW="4429125" imgH="4371975" progId="PBrush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RDQ – RELATÓRIO DETALHADO QUADRIMESTRAL 3º QUAD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78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</a:t>
            </a:r>
            <a:r>
              <a:rPr lang="pt-BR" b="1" dirty="0" smtClean="0"/>
              <a:t>PROJETO DE COMBATE A DENGUE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3500" dirty="0" smtClean="0"/>
              <a:t>Mutirão de limpeza:</a:t>
            </a:r>
          </a:p>
          <a:p>
            <a:pPr>
              <a:buNone/>
            </a:pPr>
            <a:r>
              <a:rPr lang="pt-BR" sz="3500" dirty="0" smtClean="0"/>
              <a:t>-período de 05 a 20 de março de 2018</a:t>
            </a:r>
          </a:p>
          <a:p>
            <a:pPr>
              <a:buNone/>
            </a:pPr>
            <a:r>
              <a:rPr lang="pt-BR" sz="3500" dirty="0" smtClean="0"/>
              <a:t>-saco de lixo: 15.540</a:t>
            </a:r>
          </a:p>
          <a:p>
            <a:pPr>
              <a:buNone/>
            </a:pPr>
            <a:r>
              <a:rPr lang="pt-BR" sz="3500" dirty="0" smtClean="0"/>
              <a:t>-toneladas de lixo: 8.828</a:t>
            </a:r>
          </a:p>
          <a:p>
            <a:endParaRPr lang="pt-BR" sz="3500" dirty="0" smtClean="0"/>
          </a:p>
          <a:p>
            <a:pPr>
              <a:buNone/>
            </a:pPr>
            <a:r>
              <a:rPr lang="pt-BR" sz="3500" dirty="0" err="1" smtClean="0"/>
              <a:t>Fumacê</a:t>
            </a:r>
            <a:r>
              <a:rPr lang="pt-BR" sz="3500" dirty="0" smtClean="0"/>
              <a:t>:</a:t>
            </a:r>
          </a:p>
          <a:p>
            <a:pPr>
              <a:buNone/>
            </a:pPr>
            <a:r>
              <a:rPr lang="pt-BR" sz="3500" dirty="0" smtClean="0"/>
              <a:t>-de 18 a 31 de dezembro de 2018</a:t>
            </a:r>
          </a:p>
          <a:p>
            <a:pPr>
              <a:buNone/>
            </a:pPr>
            <a:r>
              <a:rPr lang="pt-BR" sz="3500" dirty="0" smtClean="0"/>
              <a:t>-2.221 quarteirões  trabalhados</a:t>
            </a:r>
          </a:p>
          <a:p>
            <a:pPr>
              <a:buNone/>
            </a:pPr>
            <a:r>
              <a:rPr lang="pt-BR" sz="3500" dirty="0" smtClean="0"/>
              <a:t>-contratação de 20 ACE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BSP381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480" y="1643050"/>
            <a:ext cx="6357982" cy="47863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42910" y="428604"/>
            <a:ext cx="6886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PROJETO DE COMBATE A DENGUE</a:t>
            </a:r>
            <a:endParaRPr lang="pt-BR" sz="36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b="1" dirty="0" smtClean="0"/>
              <a:t>PROJETO DE COMBATE A DENGUE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                BLITZ EDUCATIVA</a:t>
            </a:r>
            <a:endParaRPr lang="pt-BR" dirty="0"/>
          </a:p>
        </p:txBody>
      </p:sp>
      <p:pic>
        <p:nvPicPr>
          <p:cNvPr id="4" name="Imagem 3" descr="IMG_217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56" y="2285992"/>
            <a:ext cx="5500726" cy="3214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AÇÕES REALIZADAS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Vigilância em Saúde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AÇÕES REALIZADAS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Vigilância em Saúde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693999" y="1142984"/>
            <a:ext cx="4235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200" b="1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pt-BR" b="1" dirty="0" smtClean="0">
                <a:solidFill>
                  <a:prstClr val="black"/>
                </a:solidFill>
              </a:rPr>
              <a:t>VIGILÂNCIA SANITÁRIA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85786" y="1785926"/>
            <a:ext cx="721523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 smtClean="0">
                <a:latin typeface="+mj-lt"/>
              </a:rPr>
              <a:t>ESTABELECIMENTOS SUJEITOS A INSPEÇÃO DA VIS</a:t>
            </a:r>
            <a:r>
              <a:rPr lang="pt-BR" sz="2000" b="1" dirty="0" smtClean="0"/>
              <a:t>A</a:t>
            </a:r>
          </a:p>
          <a:p>
            <a:pPr algn="just">
              <a:buNone/>
            </a:pPr>
            <a:endParaRPr lang="pt-BR" b="1" dirty="0" smtClean="0"/>
          </a:p>
          <a:p>
            <a:pPr algn="just">
              <a:buFontTx/>
              <a:buChar char="-"/>
            </a:pPr>
            <a:endParaRPr lang="pt-BR" sz="11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  <a:latin typeface="+mn-lt"/>
              </a:rPr>
            </a:br>
            <a:r>
              <a:rPr lang="pt-BR" b="1" dirty="0" smtClean="0">
                <a:solidFill>
                  <a:schemeClr val="tx1"/>
                </a:solidFill>
                <a:latin typeface="+mn-lt"/>
              </a:rPr>
              <a:t>Vigilância em Saúde  </a:t>
            </a:r>
            <a:endParaRPr lang="pt-BR" dirty="0">
              <a:latin typeface="+mn-lt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04800" y="1142984"/>
          <a:ext cx="86868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Vigilância sanitária</a:t>
            </a:r>
            <a:endParaRPr lang="pt-BR" dirty="0"/>
          </a:p>
        </p:txBody>
      </p:sp>
      <p:pic>
        <p:nvPicPr>
          <p:cNvPr id="3" name="Picture 2" descr="C:\Users\user\Downloads\20190128_084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191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spaço Reservado para Conteúdo 4" descr="20181219_0845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3643314"/>
            <a:ext cx="4191000" cy="2928936"/>
          </a:xfrm>
          <a:prstGeom prst="rect">
            <a:avLst/>
          </a:prstGeom>
        </p:spPr>
      </p:pic>
      <p:pic>
        <p:nvPicPr>
          <p:cNvPr id="5" name="Espaço Reservado para Conteúdo 5" descr="20181219_0831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000108"/>
            <a:ext cx="4210050" cy="5572142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41248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Vigilância sanitária</a:t>
            </a:r>
            <a:endParaRPr lang="pt-BR" dirty="0"/>
          </a:p>
        </p:txBody>
      </p:sp>
      <p:pic>
        <p:nvPicPr>
          <p:cNvPr id="3" name="Espaço Reservado para Conteúdo 4" descr="20181219_0832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071546"/>
            <a:ext cx="4191000" cy="5357829"/>
          </a:xfrm>
          <a:prstGeom prst="rect">
            <a:avLst/>
          </a:prstGeom>
        </p:spPr>
      </p:pic>
      <p:pic>
        <p:nvPicPr>
          <p:cNvPr id="4" name="Espaço Reservado para Conteúdo 5" descr="20181219_0832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071546"/>
            <a:ext cx="4057650" cy="5357829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41248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Vigilância sanitária</a:t>
            </a:r>
            <a:endParaRPr lang="pt-BR" dirty="0"/>
          </a:p>
        </p:txBody>
      </p:sp>
      <p:pic>
        <p:nvPicPr>
          <p:cNvPr id="3" name="Picture 3" descr="C:\Users\user\Desktop\FOTOS P ANNE\CARLOS MARTINS\CM 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2984"/>
            <a:ext cx="4191000" cy="5214974"/>
          </a:xfrm>
          <a:prstGeom prst="rect">
            <a:avLst/>
          </a:prstGeom>
          <a:noFill/>
        </p:spPr>
      </p:pic>
      <p:pic>
        <p:nvPicPr>
          <p:cNvPr id="4" name="Picture 4" descr="C:\Users\user\Desktop\FOTOS P ANNE\CARLOS MARTINS\CM 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2984"/>
            <a:ext cx="434340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41248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Vigilância sanitária</a:t>
            </a:r>
            <a:endParaRPr lang="pt-BR" dirty="0"/>
          </a:p>
        </p:txBody>
      </p:sp>
      <p:pic>
        <p:nvPicPr>
          <p:cNvPr id="3" name="Picture 2" descr="C:\Users\user\Desktop\FOTOS P ANNE\MANOEL MESSIA PA BOA UNIÃO\ANTES Manoel Messias PA Boa União 29 de junho de 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191000" cy="5286412"/>
          </a:xfrm>
          <a:prstGeom prst="rect">
            <a:avLst/>
          </a:prstGeom>
          <a:noFill/>
        </p:spPr>
      </p:pic>
      <p:pic>
        <p:nvPicPr>
          <p:cNvPr id="4" name="Picture 3" descr="C:\Users\user\Desktop\FOTOS P ANNE\MANOEL MESSIA PA BOA UNIÃO\MM 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4422"/>
            <a:ext cx="434340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RDQ – RELATÓRIO DETALHADO QUADRIMESTRAL 3º QUAD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Estes Relatórios e outros documentos que compõem o escopo de instrumentos de gestão do SUS, podem ser acessados no </a:t>
            </a:r>
            <a:r>
              <a:rPr lang="pt-BR" i="1" dirty="0" smtClean="0"/>
              <a:t>Site </a:t>
            </a:r>
            <a:r>
              <a:rPr lang="pt-BR" dirty="0" smtClean="0"/>
              <a:t>da Prefeitura Municipal.</a:t>
            </a:r>
          </a:p>
          <a:p>
            <a:r>
              <a:rPr lang="pt-BR" dirty="0" smtClean="0"/>
              <a:t>Ou ainda pelo </a:t>
            </a:r>
            <a:r>
              <a:rPr lang="pt-BR" i="1" dirty="0" smtClean="0"/>
              <a:t>link</a:t>
            </a:r>
            <a:r>
              <a:rPr lang="pt-BR" dirty="0" smtClean="0"/>
              <a:t> da página do Conselho Municipal de Saúde: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É um exercício de cidadania o acompanhamento e a fiscalização dos recursos da saúde</a:t>
            </a:r>
          </a:p>
          <a:p>
            <a:endParaRPr lang="pt-BR" dirty="0" smtClean="0"/>
          </a:p>
          <a:p>
            <a:r>
              <a:rPr lang="pt-BR" dirty="0" smtClean="0"/>
              <a:t>OBRIGADO!!!!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RDQ – RELATÓRIO DETALHADO QUADRIMESTRAL – DESPESA EM R$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554162"/>
          <a:ext cx="8991600" cy="530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mu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285852" y="857232"/>
            <a:ext cx="6951713" cy="54306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RDQ – RELATÓRIO DETALHADO QUADRIMESTRAL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 Constituição Federal de  1988, determina que os Municípios apliquem no mínimo 15% dos seguintes recursos:</a:t>
            </a:r>
          </a:p>
          <a:p>
            <a:r>
              <a:rPr lang="pt-BR" dirty="0" smtClean="0"/>
              <a:t>Municipais: -ITBI, ISSQN, IPTU, </a:t>
            </a:r>
          </a:p>
          <a:p>
            <a:r>
              <a:rPr lang="pt-BR" dirty="0" smtClean="0"/>
              <a:t>da União:quota-parte de  FPM, ITR e transferências da Lei Complementar nº 87/96, Imposto de Renda Retido na Fonte – IRRF</a:t>
            </a:r>
          </a:p>
          <a:p>
            <a:r>
              <a:rPr lang="pt-BR" dirty="0" smtClean="0"/>
              <a:t>Do Estado: Quota-parte do ICMS, IPVA, IPI Exportação</a:t>
            </a:r>
          </a:p>
          <a:p>
            <a:r>
              <a:rPr lang="pt-BR" dirty="0" smtClean="0"/>
              <a:t>Outras Receitas Correntes: Receita da Dívida ativa de impostos, multas, juros de mora e correção monetária.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RDQA – RELATÓRIO DETALHADO DO QUADRIMESTRE ANTERIOR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142984"/>
          <a:ext cx="885828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RDQA – RELATÓRIO DETALHADO DO QUADRIMESTRE ANTERIOR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8991600" cy="564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RELATÓRIO DE GESTÃO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DESPESA TOTAL COM SAÚDE 2016 a 2018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04800" y="1285860"/>
          <a:ext cx="8686800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RELATÓRIO DE GESTÃO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Indicadores financeiros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1071546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r>
              <a:rPr lang="pt-BR" dirty="0" smtClean="0"/>
              <a:t>DADOS FINANCEIROS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142984"/>
          <a:ext cx="86868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RDQA – RELATÓRIO DETALHADO DO QUADRIMESTRE ANTERIOR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5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mu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285852" y="857232"/>
            <a:ext cx="6951713" cy="54306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RDQA – RELATÓRIO DETALHADO DO QUADRIMESTRE ANTERIOR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REGULAMENTADO PELA LEI COMPLEMENTAR 141 DE 2012.</a:t>
            </a:r>
          </a:p>
          <a:p>
            <a:r>
              <a:rPr lang="pt-BR" dirty="0" smtClean="0"/>
              <a:t>O RELATÓRIO DO 3º QUADRIMESTRE COMPORÁ RAG 2018</a:t>
            </a:r>
          </a:p>
          <a:p>
            <a:r>
              <a:rPr lang="pt-BR" dirty="0" smtClean="0"/>
              <a:t>O RELATÓRIO DEMONSTRA AS AÇÕES PREVISTAS NO PLANO MUNICIPAL DE SAÚDE 2018-2021.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RELATÓRIO DE GESTÃO – média e alta complexidade urgência e emergência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643998" cy="514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RELATÓRIO DE GESTÃO</a:t>
            </a:r>
            <a:br>
              <a:rPr lang="pt-BR" dirty="0" smtClean="0"/>
            </a:br>
            <a:r>
              <a:rPr lang="pt-BR" dirty="0" smtClean="0"/>
              <a:t>Estabelecimentos do SUS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9"/>
          <p:cNvGraphicFramePr>
            <a:graphicFrameLocks/>
          </p:cNvGraphicFramePr>
          <p:nvPr/>
        </p:nvGraphicFramePr>
        <p:xfrm>
          <a:off x="142844" y="1285862"/>
          <a:ext cx="8786873" cy="5429287"/>
        </p:xfrm>
        <a:graphic>
          <a:graphicData uri="http://schemas.openxmlformats.org/drawingml/2006/table">
            <a:tbl>
              <a:tblPr/>
              <a:tblGrid>
                <a:gridCol w="2214578"/>
                <a:gridCol w="1071570"/>
                <a:gridCol w="2214578"/>
                <a:gridCol w="1500198"/>
                <a:gridCol w="1785949"/>
              </a:tblGrid>
              <a:tr h="101476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TIPO </a:t>
                      </a: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DE ESTABELECIMENTO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>
                          <a:latin typeface="Calibri"/>
                          <a:ea typeface="Calibri"/>
                          <a:cs typeface="Times New Roman"/>
                        </a:rPr>
                        <a:t>MUNICIPAL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>
                          <a:latin typeface="Calibri"/>
                          <a:ea typeface="Calibri"/>
                          <a:cs typeface="Times New Roman"/>
                        </a:rPr>
                        <a:t>ESTADUAL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>
                          <a:latin typeface="Calibri"/>
                          <a:ea typeface="Calibri"/>
                          <a:cs typeface="Times New Roman"/>
                        </a:rPr>
                        <a:t>DUPLA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7915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UNIDADES MÓVEIS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>
                          <a:latin typeface="Calibri"/>
                          <a:ea typeface="Calibri"/>
                          <a:cs typeface="Times New Roman"/>
                        </a:rPr>
                        <a:t>UOM E ÔNIBUS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36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CENTRO </a:t>
                      </a: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DE</a:t>
                      </a:r>
                      <a:r>
                        <a:rPr lang="pt-BR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SAÚDE/UNIDADE </a:t>
                      </a: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BÁSICA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1 -Bela Vista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2-Novo Jardim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3-Cachoeira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4-Canabrava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5-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Jacilândia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6-Mamoeiro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7-Politécnica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8-Primavera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9-CAIC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10-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Divinéia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11-Novo Horizonte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PAOJ</a:t>
                      </a:r>
                    </a:p>
                    <a:p>
                      <a:pPr marL="76835" indent="-226695"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2-SÓCIO EDUCATIVO</a:t>
                      </a:r>
                    </a:p>
                    <a:p>
                      <a:pPr marL="76835" indent="-226695"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3-PRESÍDIO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RELATÓRIO DE GESTÃO</a:t>
            </a:r>
            <a:br>
              <a:rPr lang="pt-BR" dirty="0" smtClean="0"/>
            </a:br>
            <a:r>
              <a:rPr lang="pt-BR" dirty="0" smtClean="0"/>
              <a:t>Estabelecimentos do SUS</a:t>
            </a:r>
            <a:endParaRPr lang="pt-BR" dirty="0"/>
          </a:p>
        </p:txBody>
      </p:sp>
      <p:graphicFrame>
        <p:nvGraphicFramePr>
          <p:cNvPr id="3" name="Espaço Reservado para Conteúdo 4"/>
          <p:cNvGraphicFramePr>
            <a:graphicFrameLocks/>
          </p:cNvGraphicFramePr>
          <p:nvPr/>
        </p:nvGraphicFramePr>
        <p:xfrm>
          <a:off x="285720" y="1285860"/>
          <a:ext cx="8643998" cy="5429288"/>
        </p:xfrm>
        <a:graphic>
          <a:graphicData uri="http://schemas.openxmlformats.org/drawingml/2006/table">
            <a:tbl>
              <a:tblPr/>
              <a:tblGrid>
                <a:gridCol w="2016933"/>
                <a:gridCol w="1484691"/>
                <a:gridCol w="2261041"/>
                <a:gridCol w="1503138"/>
                <a:gridCol w="1378195"/>
              </a:tblGrid>
              <a:tr h="85725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TIPO DE ESTABELECIMENTO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MUNICIPAL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ESTADUAL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DUPLA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CLÍNICA/CENTRO DE ESPECIALIDADE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1-SAME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2-PLANEJAMENTO FAMILIAR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3 APAE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4-CDI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POSTO DE SAÚDE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1-BOA VISTA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2-GARAPUAVA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3-PALMEIRINHA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4-RURALMINAS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CONSULTÓRIO ISOLADO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1-ANMEC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2-E.E DELVITO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3-E.M. JOVELMIRA</a:t>
                      </a:r>
                    </a:p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4-E.E TEÓFILO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CENTRAL EM GESTÃO EM SAÚDE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SMS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GRS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RELATÓRIO DE GESTÃO</a:t>
            </a:r>
            <a:br>
              <a:rPr lang="pt-BR" dirty="0" smtClean="0"/>
            </a:br>
            <a:r>
              <a:rPr lang="pt-BR" dirty="0" smtClean="0"/>
              <a:t>Estabelecimentos do SUS</a:t>
            </a:r>
            <a:endParaRPr lang="pt-BR" dirty="0"/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/>
        </p:nvGraphicFramePr>
        <p:xfrm>
          <a:off x="357158" y="1428735"/>
          <a:ext cx="8286807" cy="5214973"/>
        </p:xfrm>
        <a:graphic>
          <a:graphicData uri="http://schemas.openxmlformats.org/drawingml/2006/table">
            <a:tbl>
              <a:tblPr/>
              <a:tblGrid>
                <a:gridCol w="2071702"/>
                <a:gridCol w="1285226"/>
                <a:gridCol w="1929484"/>
                <a:gridCol w="1679150"/>
                <a:gridCol w="1321245"/>
              </a:tblGrid>
              <a:tr h="94910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TIPO DE ESTABELE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CIMENTO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MUNICIPAL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ESTADUAL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DUPLA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87805"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HOSPITAL GERAL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01-HMU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13"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POLICLÍNICA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AutoNum type="arabicPeriod"/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POLICLÍNICA </a:t>
                      </a:r>
                    </a:p>
                    <a:p>
                      <a:pPr marL="0" lvl="0" indent="0" algn="just">
                        <a:buFont typeface="+mj-lt"/>
                        <a:buAutoNum type="arabicPeriod"/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AMBAR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41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CENTRAL DE REGULAÇÃO DO ACESSO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2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CENTRO DE ATENÇÃO PSICOSSOCIAL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05">
                <a:tc>
                  <a:txBody>
                    <a:bodyPr/>
                    <a:lstStyle/>
                    <a:p>
                      <a:pPr marL="453390" indent="-226695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/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RELATÓRIO DE GESTÃO</a:t>
            </a:r>
            <a:br>
              <a:rPr lang="pt-BR" dirty="0" smtClean="0"/>
            </a:br>
            <a:r>
              <a:rPr lang="pt-BR" dirty="0" smtClean="0"/>
              <a:t>Estabelecimentos do SUS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8991600" cy="542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8991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572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696356" cy="56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57256"/>
          </a:xfrm>
        </p:spPr>
        <p:txBody>
          <a:bodyPr>
            <a:noAutofit/>
          </a:bodyPr>
          <a:lstStyle/>
          <a:p>
            <a:r>
              <a:rPr lang="pt-BR" sz="3200" dirty="0" smtClean="0"/>
              <a:t>AÇÕES REALIZADAS</a:t>
            </a:r>
            <a:br>
              <a:rPr lang="pt-BR" sz="3200" dirty="0" smtClean="0"/>
            </a:br>
            <a:r>
              <a:rPr lang="pt-BR" sz="3200" dirty="0" smtClean="0"/>
              <a:t> Atenção básica</a:t>
            </a:r>
            <a:endParaRPr lang="pt-BR" sz="32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04800" y="1000108"/>
          <a:ext cx="86868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57256"/>
          </a:xfrm>
        </p:spPr>
        <p:txBody>
          <a:bodyPr>
            <a:noAutofit/>
          </a:bodyPr>
          <a:lstStyle/>
          <a:p>
            <a:r>
              <a:rPr lang="pt-BR" sz="3200" dirty="0" smtClean="0"/>
              <a:t>AÇÕES REALIZADAS</a:t>
            </a:r>
            <a:br>
              <a:rPr lang="pt-BR" sz="3200" dirty="0" smtClean="0"/>
            </a:br>
            <a:r>
              <a:rPr lang="pt-BR" sz="3200" dirty="0" smtClean="0"/>
              <a:t> Atenção básica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6868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57256"/>
          </a:xfrm>
        </p:spPr>
        <p:txBody>
          <a:bodyPr>
            <a:noAutofit/>
          </a:bodyPr>
          <a:lstStyle/>
          <a:p>
            <a:r>
              <a:rPr lang="pt-BR" sz="3200" dirty="0" smtClean="0"/>
              <a:t>AÇÕES REALIZADAS</a:t>
            </a:r>
            <a:br>
              <a:rPr lang="pt-BR" sz="3200" dirty="0" smtClean="0"/>
            </a:br>
            <a:r>
              <a:rPr lang="pt-BR" sz="3200" dirty="0" smtClean="0"/>
              <a:t> Atenção básica</a:t>
            </a:r>
            <a:endParaRPr lang="pt-BR" sz="32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mu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000100" y="571480"/>
            <a:ext cx="6951713" cy="54306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RDQA – RELATÓRIO DETALHADO DO QUADRIMESTRE ANTERIOR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RDQ está dividido em:</a:t>
            </a:r>
          </a:p>
          <a:p>
            <a:r>
              <a:rPr lang="pt-BR" dirty="0" smtClean="0"/>
              <a:t>RREO – Relatório Resumido de Execução Orçamentária;</a:t>
            </a:r>
          </a:p>
          <a:p>
            <a:r>
              <a:rPr lang="pt-BR" dirty="0" smtClean="0"/>
              <a:t>Despesas com saúde e outras informações financeiras</a:t>
            </a:r>
          </a:p>
          <a:p>
            <a:r>
              <a:rPr lang="pt-BR" dirty="0" smtClean="0"/>
              <a:t>Auditorias realizadas no período;</a:t>
            </a:r>
          </a:p>
          <a:p>
            <a:r>
              <a:rPr lang="pt-BR" dirty="0" smtClean="0"/>
              <a:t>Estabelecimentos de atendimento ao SUS;</a:t>
            </a:r>
          </a:p>
          <a:p>
            <a:r>
              <a:rPr lang="pt-BR" dirty="0" smtClean="0"/>
              <a:t>Produção de serviços no Município de Unaí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Autofit/>
          </a:bodyPr>
          <a:lstStyle/>
          <a:p>
            <a:r>
              <a:rPr lang="pt-BR" sz="3200" dirty="0" smtClean="0"/>
              <a:t>AÇÕES REALIZADAS</a:t>
            </a:r>
            <a:br>
              <a:rPr lang="pt-BR" sz="3200" dirty="0" smtClean="0"/>
            </a:br>
            <a:r>
              <a:rPr lang="pt-BR" sz="3200" dirty="0" smtClean="0"/>
              <a:t>Atenção básica</a:t>
            </a:r>
            <a:endParaRPr lang="pt-BR" sz="32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868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 Atenção básica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000108"/>
          <a:ext cx="86868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1406" y="1214422"/>
          <a:ext cx="9001188" cy="55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física corporal</a:t>
            </a:r>
            <a:endParaRPr lang="pt-BR" dirty="0"/>
          </a:p>
        </p:txBody>
      </p:sp>
      <p:pic>
        <p:nvPicPr>
          <p:cNvPr id="4" name="Espaço Reservado para Conteúdo 3" descr="C:\Users\administrador\Downloads\IMG-20190329-WA005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412776"/>
            <a:ext cx="6541508" cy="46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 de hipertensos e diabéticos</a:t>
            </a:r>
            <a:endParaRPr lang="pt-BR" dirty="0"/>
          </a:p>
        </p:txBody>
      </p:sp>
      <p:pic>
        <p:nvPicPr>
          <p:cNvPr id="3" name="Espaço Reservado para Conteúdo 3" descr="C:\Users\administrador\Downloads\IMG-20190329-WA003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585" y="1554163"/>
            <a:ext cx="803923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Teste do pezinho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63235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2" descr="Z:\11 - SAUDE\Dani Macedo\esf foto\00199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605" y="1373195"/>
            <a:ext cx="7064811" cy="4706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487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Visitas e consultas em domicílio</a:t>
            </a:r>
            <a:endParaRPr lang="pt-BR" dirty="0"/>
          </a:p>
        </p:txBody>
      </p:sp>
      <p:pic>
        <p:nvPicPr>
          <p:cNvPr id="3" name="Espaço Reservado para Conteúdo 3" descr="C:\Users\administrador\Downloads\IMG-20190329-WA002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929090" cy="34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Z:\11 - SAUDE\Dani Macedo\esf foto\WhatsApp Image 2018-07-05 at 16.02.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57430"/>
            <a:ext cx="4429155" cy="3722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Acompanhamento de pré natal</a:t>
            </a:r>
            <a:endParaRPr lang="pt-BR" dirty="0"/>
          </a:p>
        </p:txBody>
      </p:sp>
      <p:pic>
        <p:nvPicPr>
          <p:cNvPr id="3" name="Picture 2" descr="Z:\11 - SAUDE\Dani Macedo\esf foto\pre-nat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287" y="1554163"/>
            <a:ext cx="665582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04800" y="1142984"/>
          <a:ext cx="8686800" cy="55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mu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071538" y="642918"/>
            <a:ext cx="6951713" cy="54306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RDQA – RELATÓRIO DETALHADO DO QUADRIMESTRE ANTERIOR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Relatório de Gestão utiliza-se do Sistema SARGSUS – produzido pelo Governo Federal</a:t>
            </a:r>
          </a:p>
          <a:p>
            <a:r>
              <a:rPr lang="pt-BR" dirty="0" smtClean="0"/>
              <a:t>O Relatório captura os dados armazenados em diversos Bancos de Dados do SUS</a:t>
            </a:r>
          </a:p>
          <a:p>
            <a:r>
              <a:rPr lang="pt-BR" dirty="0" smtClean="0"/>
              <a:t>O Relatório é então produzido pelo corpo técnico da Secretaria Municipal de Saúde</a:t>
            </a:r>
          </a:p>
          <a:p>
            <a:r>
              <a:rPr lang="pt-BR" dirty="0" smtClean="0"/>
              <a:t>O Conselho Municipal de Saúde forma uma comissão que acompanha os relatórios de gestão que são apresentados em plenária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Picture 2" descr="Z:\11 - SAUDE\Dani Macedo\esf foto\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4143404" cy="2928958"/>
          </a:xfrm>
          <a:prstGeom prst="rect">
            <a:avLst/>
          </a:prstGeom>
          <a:noFill/>
        </p:spPr>
      </p:pic>
      <p:pic>
        <p:nvPicPr>
          <p:cNvPr id="4" name="Picture 2" descr="Z:\11 - SAUDE\Dani Macedo\esf foto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286280" cy="3286148"/>
          </a:xfrm>
          <a:prstGeom prst="rect">
            <a:avLst/>
          </a:prstGeom>
          <a:noFill/>
        </p:spPr>
      </p:pic>
      <p:pic>
        <p:nvPicPr>
          <p:cNvPr id="5" name="Picture 2" descr="Z:\11 - SAUDE\Dani Macedo\esf foto\WhatsApp Image 2018-07-05 at 16.03.3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86124"/>
            <a:ext cx="4525770" cy="3500462"/>
          </a:xfrm>
          <a:prstGeom prst="rect">
            <a:avLst/>
          </a:prstGeom>
          <a:noFill/>
        </p:spPr>
      </p:pic>
      <p:pic>
        <p:nvPicPr>
          <p:cNvPr id="6" name="Picture 2" descr="Z:\11 - SAUDE\Dani Macedo\esf foto\WhatsApp Image 2018-07-06 at 11.23.4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857628"/>
            <a:ext cx="323978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" y="1475823"/>
          <a:ext cx="9143999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08"/>
                <a:gridCol w="1285884"/>
                <a:gridCol w="1214446"/>
                <a:gridCol w="1214446"/>
                <a:gridCol w="1214415"/>
              </a:tblGrid>
              <a:tr h="5374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1º</a:t>
                      </a:r>
                      <a:r>
                        <a:rPr lang="pt-BR" sz="2000" baseline="0" dirty="0" smtClean="0"/>
                        <a:t> QUAD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2º QUAD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3º QUAD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TOTAL</a:t>
                      </a:r>
                      <a:endParaRPr lang="pt-BR" sz="2000" dirty="0"/>
                    </a:p>
                  </a:txBody>
                  <a:tcPr/>
                </a:tc>
              </a:tr>
              <a:tr h="5613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latin typeface="+mj-lt"/>
                        </a:rPr>
                        <a:t>COLETA CITOPATOLÓGICO</a:t>
                      </a:r>
                      <a:endParaRPr lang="pt-BR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1.000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883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1.030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2.913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</a:tr>
              <a:tr h="6930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latin typeface="+mj-lt"/>
                        </a:rPr>
                        <a:t>TESTAGENS</a:t>
                      </a:r>
                      <a:r>
                        <a:rPr lang="pt-BR" sz="2000" b="0" baseline="0" dirty="0" smtClean="0">
                          <a:latin typeface="+mj-lt"/>
                        </a:rPr>
                        <a:t>(HIV-SÍFILIS-HEP.B-HEP. C)</a:t>
                      </a:r>
                      <a:endParaRPr lang="pt-BR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1.845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2.016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1.900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5.761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</a:tr>
              <a:tr h="5613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latin typeface="+mj-lt"/>
                        </a:rPr>
                        <a:t>IMUNIZAÇÃO</a:t>
                      </a:r>
                      <a:endParaRPr lang="pt-BR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18.964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26.658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17.285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62.907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</a:tr>
              <a:tr h="9315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latin typeface="+mj-lt"/>
                        </a:rPr>
                        <a:t>CATETERISMO VESICAL (</a:t>
                      </a:r>
                      <a:r>
                        <a:rPr lang="pt-BR" sz="1800" b="0" dirty="0" smtClean="0">
                          <a:latin typeface="+mj-lt"/>
                        </a:rPr>
                        <a:t>na ESF e em domicílio</a:t>
                      </a:r>
                      <a:r>
                        <a:rPr lang="pt-BR" sz="2000" b="0" dirty="0" smtClean="0">
                          <a:latin typeface="+mj-lt"/>
                        </a:rPr>
                        <a:t>)</a:t>
                      </a:r>
                      <a:endParaRPr lang="pt-BR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201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217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262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680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</a:tr>
              <a:tr h="9305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latin typeface="+mj-lt"/>
                        </a:rPr>
                        <a:t>ATENDIMENTO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latin typeface="+mj-lt"/>
                        </a:rPr>
                        <a:t>PSICOLÓGICO/ FONOAUDIOLÓGICO</a:t>
                      </a:r>
                      <a:endParaRPr lang="pt-BR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743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2.345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2.509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5.597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</a:tr>
              <a:tr h="9305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latin typeface="+mj-lt"/>
                        </a:rPr>
                        <a:t>ATENDIMENTO DE NÍVEL SUPERIOR (</a:t>
                      </a:r>
                      <a:r>
                        <a:rPr lang="pt-BR" sz="1800" b="0" dirty="0" smtClean="0">
                          <a:latin typeface="+mj-lt"/>
                        </a:rPr>
                        <a:t>fisioterapeuta, enfermeiro, médico</a:t>
                      </a:r>
                      <a:r>
                        <a:rPr lang="pt-BR" sz="2000" b="0" dirty="0" smtClean="0">
                          <a:latin typeface="+mj-lt"/>
                        </a:rPr>
                        <a:t>)</a:t>
                      </a:r>
                      <a:endParaRPr lang="pt-BR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3.481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15.929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23.347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b="1" dirty="0" smtClean="0">
                          <a:latin typeface="+mj-lt"/>
                        </a:rPr>
                        <a:t>42.684</a:t>
                      </a:r>
                      <a:endParaRPr lang="pt-BR" sz="25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14480" y="100010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+mj-lt"/>
              </a:rPr>
              <a:t>ESTRATÉGIA DE SAÚDE DA FAMÍLIA</a:t>
            </a:r>
            <a:endParaRPr lang="pt-BR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42844" y="1142984"/>
          <a:ext cx="857256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214282" y="1142984"/>
          <a:ext cx="892971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pt-BR" sz="2900" dirty="0">
                <a:solidFill>
                  <a:srgbClr val="4E3B30"/>
                </a:solidFill>
              </a:rPr>
              <a:t>AÇÕES REALIZADAS</a:t>
            </a:r>
            <a:br>
              <a:rPr lang="pt-BR" sz="2900" dirty="0">
                <a:solidFill>
                  <a:srgbClr val="4E3B30"/>
                </a:solidFill>
              </a:rPr>
            </a:br>
            <a:r>
              <a:rPr lang="pt-BR" sz="2900" dirty="0" smtClean="0">
                <a:solidFill>
                  <a:srgbClr val="4E3B30"/>
                </a:solidFill>
              </a:rPr>
              <a:t>ATENÇÃO básica saúde bucal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4299570"/>
              </p:ext>
            </p:extLst>
          </p:nvPr>
        </p:nvGraphicFramePr>
        <p:xfrm>
          <a:off x="428596" y="1092200"/>
          <a:ext cx="8048660" cy="555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72"/>
                <a:gridCol w="1071570"/>
                <a:gridCol w="1071570"/>
                <a:gridCol w="1214446"/>
                <a:gridCol w="2071702"/>
              </a:tblGrid>
              <a:tr h="479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Procedimentos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1º </a:t>
                      </a:r>
                      <a:r>
                        <a:rPr lang="pt-BR" dirty="0" err="1" smtClean="0"/>
                        <a:t>Quad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Quad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</a:t>
                      </a:r>
                      <a:r>
                        <a:rPr lang="pt-BR" dirty="0" err="1" smtClean="0"/>
                        <a:t>Quad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</a:tr>
              <a:tr h="608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</a:t>
                      </a:r>
                      <a:r>
                        <a:rPr lang="pt-BR" dirty="0" smtClean="0"/>
                        <a:t> flúor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1059</a:t>
                      </a:r>
                      <a:endParaRPr lang="pt-BR" dirty="0"/>
                    </a:p>
                  </a:txBody>
                  <a:tcPr/>
                </a:tc>
              </a:tr>
              <a:tr h="608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Atendimento de</a:t>
                      </a:r>
                      <a:r>
                        <a:rPr lang="pt-BR" baseline="0" dirty="0" smtClean="0"/>
                        <a:t> Urgência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3080</a:t>
                      </a:r>
                      <a:endParaRPr lang="pt-BR" dirty="0"/>
                    </a:p>
                  </a:txBody>
                  <a:tcPr/>
                </a:tc>
              </a:tr>
              <a:tr h="608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Orientação higiene bucal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827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1104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2871</a:t>
                      </a:r>
                      <a:endParaRPr lang="pt-BR" dirty="0"/>
                    </a:p>
                  </a:txBody>
                  <a:tcPr/>
                </a:tc>
              </a:tr>
              <a:tr h="608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Restauração dente</a:t>
                      </a:r>
                      <a:r>
                        <a:rPr lang="pt-BR" baseline="0" dirty="0" smtClean="0"/>
                        <a:t> decíduo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915</a:t>
                      </a:r>
                      <a:endParaRPr lang="pt-BR" dirty="0"/>
                    </a:p>
                  </a:txBody>
                  <a:tcPr/>
                </a:tc>
              </a:tr>
              <a:tr h="731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Restauração dente permanente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1846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1782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5508</a:t>
                      </a:r>
                      <a:endParaRPr lang="pt-BR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Exodontias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2896</a:t>
                      </a:r>
                      <a:endParaRPr lang="pt-BR" dirty="0"/>
                    </a:p>
                  </a:txBody>
                  <a:tcPr/>
                </a:tc>
              </a:tr>
              <a:tr h="608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 de </a:t>
                      </a:r>
                      <a:r>
                        <a:rPr lang="pt-BR" dirty="0" err="1" smtClean="0"/>
                        <a:t>selante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384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1779</a:t>
                      </a:r>
                      <a:endParaRPr lang="pt-BR" dirty="0"/>
                    </a:p>
                  </a:txBody>
                  <a:tcPr/>
                </a:tc>
              </a:tr>
              <a:tr h="608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Rasp</a:t>
                      </a: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e profilaxia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4787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4511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3919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13217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0959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4E3B30"/>
                </a:solidFill>
              </a:rPr>
              <a:t>AÇÕES especializadas EM ODONTOLOGIA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397000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  <a:gridCol w="1000132"/>
                <a:gridCol w="1285884"/>
                <a:gridCol w="1143008"/>
                <a:gridCol w="90486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Procedimentos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1º </a:t>
                      </a:r>
                      <a:r>
                        <a:rPr lang="pt-BR" dirty="0" err="1" smtClean="0"/>
                        <a:t>Quad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2º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Quad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3º </a:t>
                      </a:r>
                      <a:r>
                        <a:rPr lang="pt-BR" dirty="0" err="1" smtClean="0"/>
                        <a:t>Quad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Total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Raio</a:t>
                      </a:r>
                      <a:r>
                        <a:rPr lang="pt-BR" baseline="0" dirty="0" smtClean="0"/>
                        <a:t> X </a:t>
                      </a:r>
                      <a:r>
                        <a:rPr lang="pt-BR" baseline="0" dirty="0" err="1" smtClean="0"/>
                        <a:t>Peri-apical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1773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Consulta</a:t>
                      </a:r>
                      <a:r>
                        <a:rPr lang="pt-BR" baseline="0" dirty="0" smtClean="0"/>
                        <a:t> especializada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Retiradas</a:t>
                      </a:r>
                      <a:r>
                        <a:rPr lang="pt-BR" baseline="0" dirty="0" smtClean="0"/>
                        <a:t> de ponto </a:t>
                      </a:r>
                      <a:r>
                        <a:rPr lang="pt-BR" baseline="0" dirty="0" err="1" smtClean="0"/>
                        <a:t>cirur</a:t>
                      </a:r>
                      <a:r>
                        <a:rPr lang="pt-BR" baseline="0" dirty="0" smtClean="0"/>
                        <a:t>/básicas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Redução</a:t>
                      </a:r>
                      <a:r>
                        <a:rPr lang="pt-BR" baseline="0" dirty="0" smtClean="0"/>
                        <a:t> cruenta de fatura bilateral de mandíbula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4E3B30"/>
                </a:solidFill>
              </a:rPr>
              <a:t>AÇÕES preventivas REALIZADAS pelos técnicos de saúde bucal</a:t>
            </a:r>
            <a:br>
              <a:rPr lang="pt-BR" dirty="0" smtClean="0">
                <a:solidFill>
                  <a:srgbClr val="4E3B30"/>
                </a:solidFill>
              </a:rPr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14414" y="1785926"/>
          <a:ext cx="6715173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788"/>
                <a:gridCol w="1180410"/>
                <a:gridCol w="1259104"/>
                <a:gridCol w="1259104"/>
                <a:gridCol w="996767"/>
              </a:tblGrid>
              <a:tr h="451904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1º </a:t>
                      </a:r>
                      <a:r>
                        <a:rPr lang="pt-BR" dirty="0" err="1" smtClean="0"/>
                        <a:t>Quad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</a:t>
                      </a:r>
                      <a:r>
                        <a:rPr lang="pt-BR" dirty="0" err="1" smtClean="0"/>
                        <a:t>Quad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</a:t>
                      </a:r>
                      <a:r>
                        <a:rPr lang="pt-BR" dirty="0" err="1" smtClean="0"/>
                        <a:t>Quad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</a:tr>
              <a:tr h="779999"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educativa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1605</a:t>
                      </a:r>
                      <a:endParaRPr lang="pt-BR" dirty="0"/>
                    </a:p>
                  </a:txBody>
                  <a:tcPr/>
                </a:tc>
              </a:tr>
              <a:tr h="77999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tópica de flúor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7222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8252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15940</a:t>
                      </a:r>
                      <a:endParaRPr lang="pt-BR" dirty="0"/>
                    </a:p>
                  </a:txBody>
                  <a:tcPr/>
                </a:tc>
              </a:tr>
              <a:tr h="779999">
                <a:tc>
                  <a:txBody>
                    <a:bodyPr/>
                    <a:lstStyle/>
                    <a:p>
                      <a:r>
                        <a:rPr lang="pt-BR" dirty="0" smtClean="0"/>
                        <a:t>Higiene Bucal supervisionada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11914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17366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31004</a:t>
                      </a:r>
                      <a:endParaRPr lang="pt-BR" dirty="0"/>
                    </a:p>
                  </a:txBody>
                  <a:tcPr/>
                </a:tc>
              </a:tr>
              <a:tr h="779999">
                <a:tc>
                  <a:txBody>
                    <a:bodyPr/>
                    <a:lstStyle/>
                    <a:p>
                      <a:r>
                        <a:rPr lang="pt-BR" dirty="0" smtClean="0"/>
                        <a:t>Evidenciação de placa bacteriana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6122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7707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14444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BÁSICA</a:t>
            </a: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500034" y="1142984"/>
          <a:ext cx="828680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PRODUÇÃO CAPS 2018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000" b="1" dirty="0"/>
              <a:t>ACOLHIMENTO INICIAL REALIZADO POR EQUIPE MULTIPROFISSIONAL </a:t>
            </a:r>
            <a:r>
              <a:rPr lang="pt-BR" sz="2000" dirty="0"/>
              <a:t>- O ACOLHIMENTO  CONSISTE NO PRIMEIRO ATENDIMENTO OFERTADO PELO CAPS PARA NOVOS USUÁRIOS POR DEMANDA ESPONTÂNEA OU REFERENCIADA, INCLUINDO AS SITUAÇÕES DE CRISE NO TERRITÓRIO. </a:t>
            </a:r>
          </a:p>
          <a:p>
            <a:pPr algn="just"/>
            <a:endParaRPr lang="pt-BR" sz="2000" dirty="0"/>
          </a:p>
          <a:p>
            <a:endParaRPr lang="pt-BR" sz="2000" dirty="0"/>
          </a:p>
          <a:p>
            <a:pPr>
              <a:buNone/>
            </a:pPr>
            <a:endParaRPr lang="pt-BR" dirty="0"/>
          </a:p>
          <a:p>
            <a:pPr algn="just">
              <a:buNone/>
            </a:pPr>
            <a:endParaRPr lang="pt-BR" sz="1900" dirty="0"/>
          </a:p>
          <a:p>
            <a:pPr algn="just">
              <a:buNone/>
            </a:pPr>
            <a:r>
              <a:rPr lang="pt-BR" sz="1900" dirty="0"/>
              <a:t>      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/>
              <a:t> FORAM REALIZADOS EM 2018 EM MÉDIA 4 ACOLHIMENTOS DIÁRIOS, CONSIDERANDO QUE A PROGRAMAÇÃO É FEITA DE ACORDO COM A ESTRUTURA E ORGANIZAÇÃO DO SERVIÇO.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/>
              <a:t>0 NÚMERO DE ACOLHIMENTOS REALIZADO EM UM MÊS SOFRE VARIAÇÕES  POR FATORES COMO POR EXEMPLO A MENOR PROCURA PELO SERVIÇO NAQUELE MÊS.   </a:t>
            </a:r>
          </a:p>
          <a:p>
            <a:pPr algn="just">
              <a:buNone/>
            </a:pPr>
            <a:endParaRPr lang="pt-BR" sz="1900" dirty="0"/>
          </a:p>
          <a:p>
            <a:pPr algn="just">
              <a:buNone/>
            </a:pPr>
            <a:endParaRPr lang="pt-BR" sz="19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977654"/>
              </p:ext>
            </p:extLst>
          </p:nvPr>
        </p:nvGraphicFramePr>
        <p:xfrm>
          <a:off x="928662" y="2852936"/>
          <a:ext cx="7215236" cy="104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7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pt-BR" dirty="0"/>
                        <a:t>1º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012">
                <a:tc>
                  <a:txBody>
                    <a:bodyPr/>
                    <a:lstStyle/>
                    <a:p>
                      <a:r>
                        <a:rPr lang="pt-BR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PRODUÇÃO ANUAL CAPS 2018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/>
              <a:t>   ATENDIMENTO INDIVIDUAL REALIZADO POR EQUIPE MULTIPROFISSIONAL - </a:t>
            </a:r>
            <a:r>
              <a:rPr lang="pt-BR" sz="2400" dirty="0"/>
              <a:t>O ATENDIMENTO INDIVIDUAL É DIRECIONADO AO USUÁRIO EM DIFERENTES MODALIDADES COM O OBJETIVO DE ATENDER ÀS NECESSIDADES DE CADA UM - INCLUINDO OS CUIDADOS DE CLÍNICA GERAL E QUE VISAM À ELABORAÇÃO DO PROJETO TERAPÊUTICO SINGULAR . </a:t>
            </a:r>
          </a:p>
          <a:p>
            <a:pPr algn="just">
              <a:buNone/>
            </a:pPr>
            <a:endParaRPr lang="pt-BR" sz="2400" dirty="0"/>
          </a:p>
          <a:p>
            <a:pPr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6406727"/>
              </p:ext>
            </p:extLst>
          </p:nvPr>
        </p:nvGraphicFramePr>
        <p:xfrm>
          <a:off x="971600" y="4725145"/>
          <a:ext cx="7416823" cy="1749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8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8111">
                <a:tc>
                  <a:txBody>
                    <a:bodyPr/>
                    <a:lstStyle/>
                    <a:p>
                      <a:r>
                        <a:rPr lang="pt-BR" dirty="0"/>
                        <a:t>1º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546">
                <a:tc>
                  <a:txBody>
                    <a:bodyPr/>
                    <a:lstStyle/>
                    <a:p>
                      <a:r>
                        <a:rPr lang="pt-BR" dirty="0"/>
                        <a:t>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mu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071538" y="641534"/>
            <a:ext cx="6951713" cy="54306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RDQA – RELATÓRIO DETALHADO DO QUADRIMESTRE ANTERIOR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Por fim o RDQ E O RAG são apresentados em Audiências Públicas.</a:t>
            </a:r>
          </a:p>
          <a:p>
            <a:r>
              <a:rPr lang="pt-BR" dirty="0" smtClean="0"/>
              <a:t>Os dados do Relatório de Gestão, estão disponíveis em : </a:t>
            </a:r>
            <a:r>
              <a:rPr lang="pt-BR" dirty="0" smtClean="0">
                <a:hlinkClick r:id="rId3"/>
              </a:rPr>
              <a:t>www.saude.gov.br/sargsus</a:t>
            </a:r>
            <a:endParaRPr lang="pt-BR" dirty="0" smtClean="0"/>
          </a:p>
          <a:p>
            <a:r>
              <a:rPr lang="pt-BR" dirty="0" smtClean="0"/>
              <a:t>Anexo ao relatório anual, estão documentos como o Plano Municipal de Saúde e o Plano Plurianual da Saúde.</a:t>
            </a:r>
          </a:p>
          <a:p>
            <a:r>
              <a:rPr lang="pt-BR" dirty="0" smtClean="0"/>
              <a:t>Estes documentos, também estão disponíveis na Secretaria Municipal de Saúde e são de consulta pública.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ATENDIMENTO FAMILIAR REALIZADO POR EQUIPE MULTIPROFISSIONAL  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983162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APESAR DO CAPS OFERECER O ACOLHIMENTO E A ESCUTA DA FAMÍLIA DE FORMA OPORTUNA E OFERTAR ATENDIMENTO EM GRUPO DE FORMA REGULAR A PROCURA PELO ATENDIMENTO É BAIXA, O QUE AFETA A PRODUÇÃO. </a:t>
            </a:r>
          </a:p>
          <a:p>
            <a:pPr algn="just">
              <a:buNone/>
            </a:pPr>
            <a:endParaRPr lang="pt-BR" sz="1800" dirty="0"/>
          </a:p>
          <a:p>
            <a:pPr algn="just">
              <a:buNone/>
            </a:pPr>
            <a:r>
              <a:rPr lang="pt-BR" sz="1800" dirty="0"/>
              <a:t>O CAPS VEM BUSCANDO ESTRATÉGIAS PARA AMPLIAR O ATENDIMENTO À FAMÍLIA E MELHORAR A PARTICIPAÇÃO DOS FAMILIARES NO TRATAMENTO, POR ISSO É POSSÍVEL OBSERVAR UM CRESCIMENTO EXPRESSIVO NO NÚMERO DE FAMILIARES ATENDIDOS A PARTIR DO 3º QUADRIMESTRE.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425234"/>
              </p:ext>
            </p:extLst>
          </p:nvPr>
        </p:nvGraphicFramePr>
        <p:xfrm>
          <a:off x="642909" y="4365104"/>
          <a:ext cx="7358115" cy="172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5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3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1490">
                <a:tc>
                  <a:txBody>
                    <a:bodyPr/>
                    <a:lstStyle/>
                    <a:p>
                      <a:r>
                        <a:rPr lang="pt-BR" dirty="0"/>
                        <a:t>1º</a:t>
                      </a:r>
                      <a:r>
                        <a:rPr lang="pt-BR" baseline="0" dirty="0"/>
                        <a:t>  QUADRIMESTRE 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703">
                <a:tc>
                  <a:txBody>
                    <a:bodyPr/>
                    <a:lstStyle/>
                    <a:p>
                      <a:r>
                        <a:rPr lang="pt-BR" baseline="0" dirty="0"/>
                        <a:t>         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32ABFC2E-48C4-4DA2-8C7E-D4BA7214F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2639144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participação dos usuários nos atendimentos em grupo é considerada baixa, e isto está relacionados a inúmeros aspectos como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resistências e dificuldades inerentes à doença;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Ao modelo de tratamento culturalmente defendido;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condições familiares, sociais e econômicas dos usuários.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4124633280"/>
              </p:ext>
            </p:extLst>
          </p:nvPr>
        </p:nvGraphicFramePr>
        <p:xfrm>
          <a:off x="395536" y="1600200"/>
          <a:ext cx="7560841" cy="167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9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8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3349">
                <a:tc>
                  <a:txBody>
                    <a:bodyPr/>
                    <a:lstStyle/>
                    <a:p>
                      <a:r>
                        <a:rPr lang="pt-BR" dirty="0"/>
                        <a:t>1º QUADRIMESTRE</a:t>
                      </a:r>
                      <a:r>
                        <a:rPr lang="pt-BR" baseline="0" dirty="0"/>
                        <a:t> </a:t>
                      </a:r>
                      <a:endParaRPr lang="pt-BR" dirty="0"/>
                    </a:p>
                  </a:txBody>
                  <a:tcPr marL="49069" marR="49069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2º QUADRIMESTRE</a:t>
                      </a:r>
                    </a:p>
                  </a:txBody>
                  <a:tcPr marL="49069" marR="49069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3º QUADRIMESTRE</a:t>
                      </a:r>
                    </a:p>
                  </a:txBody>
                  <a:tcPr marL="49069" marR="49069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 </a:t>
                      </a:r>
                    </a:p>
                  </a:txBody>
                  <a:tcPr marL="49069" marR="4906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835">
                <a:tc>
                  <a:txBody>
                    <a:bodyPr/>
                    <a:lstStyle/>
                    <a:p>
                      <a:r>
                        <a:rPr lang="pt-BR" dirty="0"/>
                        <a:t> 58</a:t>
                      </a:r>
                    </a:p>
                  </a:txBody>
                  <a:tcPr marL="49069" marR="49069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257</a:t>
                      </a:r>
                    </a:p>
                  </a:txBody>
                  <a:tcPr marL="49069" marR="49069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110</a:t>
                      </a:r>
                    </a:p>
                  </a:txBody>
                  <a:tcPr marL="49069" marR="49069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425</a:t>
                      </a:r>
                    </a:p>
                  </a:txBody>
                  <a:tcPr marL="49069" marR="4906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663B63-4614-4802-ACC4-8E150A18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442394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O número de atendimentos domiciliares em um mês sofre variável da necessidade/demanda.</a:t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As visitas programadas nas quais o paciente/familiar não são encontrados no domicílio não são registradas. </a:t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Considera-se este quantitativo satisfatório. </a:t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3DF21826-E0DF-47C2-BD4E-C452A0F88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0050018"/>
              </p:ext>
            </p:extLst>
          </p:nvPr>
        </p:nvGraphicFramePr>
        <p:xfrm>
          <a:off x="457200" y="4077072"/>
          <a:ext cx="8229600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3958062524"/>
                    </a:ext>
                  </a:extLst>
                </a:gridCol>
                <a:gridCol w="1985392">
                  <a:extLst>
                    <a:ext uri="{9D8B030D-6E8A-4147-A177-3AD203B41FA5}">
                      <a16:colId xmlns:a16="http://schemas.microsoft.com/office/drawing/2014/main" xmlns="" val="105939742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895340248"/>
                    </a:ext>
                  </a:extLst>
                </a:gridCol>
                <a:gridCol w="2314600">
                  <a:extLst>
                    <a:ext uri="{9D8B030D-6E8A-4147-A177-3AD203B41FA5}">
                      <a16:colId xmlns:a16="http://schemas.microsoft.com/office/drawing/2014/main" xmlns="" val="2627614723"/>
                    </a:ext>
                  </a:extLst>
                </a:gridCol>
              </a:tblGrid>
              <a:tr h="848417">
                <a:tc>
                  <a:txBody>
                    <a:bodyPr/>
                    <a:lstStyle/>
                    <a:p>
                      <a:r>
                        <a:rPr lang="pt-BR" dirty="0"/>
                        <a:t>1º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4144586"/>
                  </a:ext>
                </a:extLst>
              </a:tr>
              <a:tr h="1311823">
                <a:tc>
                  <a:txBody>
                    <a:bodyPr/>
                    <a:lstStyle/>
                    <a:p>
                      <a:r>
                        <a:rPr lang="pt-BR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821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1217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17051C0-7BF3-44AA-98B6-6BC534D6D9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600200"/>
            <a:ext cx="79060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AÇÕES DE ARTICULAÇÃO DE REDE </a:t>
            </a:r>
            <a:r>
              <a:rPr lang="pt-BR" sz="2400" dirty="0"/>
              <a:t>- ESTRATÉGIAS QUE PROMOVAM A ARTICULAÇÃO COM OUTROS PONTOS DE ATENÇÃO DA REDE DE SAÚDE, EDUCAÇÃO, JUSTIÇA, ASSISTÊNCIA SOCIAL, DIREITOS HUMANOS E OUTROS 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6A27C2BE-3A10-4D7C-9B33-BD2E8B8C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635038"/>
              </p:ext>
            </p:extLst>
          </p:nvPr>
        </p:nvGraphicFramePr>
        <p:xfrm>
          <a:off x="755576" y="3717032"/>
          <a:ext cx="7704856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xmlns="" val="1929370667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xmlns="" val="1502110086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xmlns="" val="105568159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xmlns="" val="3552946360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r>
                        <a:rPr lang="pt-BR" dirty="0"/>
                        <a:t>1º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158042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pt-BR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643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5488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C05B2C2-EDCB-4E5A-BBE8-A5BC0C9965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7834064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PRÁTICAS EXPRESSIVAS E COMUNICATIVAS EM CENTRO DE ATENÇÃO PSICOSSOCIAL </a:t>
            </a:r>
            <a:r>
              <a:rPr lang="pt-BR" sz="2400" dirty="0"/>
              <a:t>- ESTRATÉGIAS OU ATIVIDADES DENTRO OU FORA DO SERVIÇO QUE POSSIBILITEM AMPLIAÇÃO DO REPERTÓRIO COMUNICATIVO E EXPRESSIVO DOS USUÁRIOS.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9F7AF3B-F282-4BB1-B1F3-B4830175B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4023450"/>
              </p:ext>
            </p:extLst>
          </p:nvPr>
        </p:nvGraphicFramePr>
        <p:xfrm>
          <a:off x="755576" y="2852936"/>
          <a:ext cx="7834064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516">
                  <a:extLst>
                    <a:ext uri="{9D8B030D-6E8A-4147-A177-3AD203B41FA5}">
                      <a16:colId xmlns:a16="http://schemas.microsoft.com/office/drawing/2014/main" xmlns="" val="733109153"/>
                    </a:ext>
                  </a:extLst>
                </a:gridCol>
                <a:gridCol w="1958516">
                  <a:extLst>
                    <a:ext uri="{9D8B030D-6E8A-4147-A177-3AD203B41FA5}">
                      <a16:colId xmlns:a16="http://schemas.microsoft.com/office/drawing/2014/main" xmlns="" val="3204939252"/>
                    </a:ext>
                  </a:extLst>
                </a:gridCol>
                <a:gridCol w="1958516">
                  <a:extLst>
                    <a:ext uri="{9D8B030D-6E8A-4147-A177-3AD203B41FA5}">
                      <a16:colId xmlns:a16="http://schemas.microsoft.com/office/drawing/2014/main" xmlns="" val="1732265158"/>
                    </a:ext>
                  </a:extLst>
                </a:gridCol>
                <a:gridCol w="1958516">
                  <a:extLst>
                    <a:ext uri="{9D8B030D-6E8A-4147-A177-3AD203B41FA5}">
                      <a16:colId xmlns:a16="http://schemas.microsoft.com/office/drawing/2014/main" xmlns="" val="97898434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pt-BR" dirty="0"/>
                        <a:t>1º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751031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10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724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888DDD6-2206-4337-9A51-C5E59AC93C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7834064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AÇÕES DE MATRICIAMENTO DA ATENÇÃO BÁSICA </a:t>
            </a:r>
            <a:r>
              <a:rPr lang="pt-BR" sz="2400" dirty="0"/>
              <a:t>-  APOIO PRESENCIAL SISTEMÁTICO ÀS EQUIPES DE ATENÇÃO BÁSICA QUE OFERTE SUPORTE TÉCNICO À CONDUÇÃO DO CUIDADO EM SAÚDE MENTAL.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31EA1A90-CC36-495D-AAD2-5D7CDCD7C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68885"/>
              </p:ext>
            </p:extLst>
          </p:nvPr>
        </p:nvGraphicFramePr>
        <p:xfrm>
          <a:off x="755576" y="3212976"/>
          <a:ext cx="7632848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xmlns="" val="155729825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xmlns="" val="1277158386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xmlns="" val="1962478086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xmlns="" val="329669916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pt-BR" dirty="0"/>
                        <a:t>1º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431971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2132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6841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5721" y="1857362"/>
          <a:ext cx="8643997" cy="493741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73247"/>
                <a:gridCol w="2973247"/>
                <a:gridCol w="2697503"/>
              </a:tblGrid>
              <a:tr h="76237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3200" b="1" u="none" strike="noStrike" dirty="0">
                          <a:latin typeface="+mj-lt"/>
                        </a:rPr>
                        <a:t>Encaminhamentos para fora do Município </a:t>
                      </a:r>
                      <a:r>
                        <a:rPr lang="pt-BR" sz="3200" b="1" u="none" strike="noStrike" dirty="0" smtClean="0">
                          <a:latin typeface="+mj-lt"/>
                        </a:rPr>
                        <a:t>de</a:t>
                      </a:r>
                      <a:r>
                        <a:rPr lang="pt-BR" sz="3200" b="1" u="none" strike="noStrike" baseline="0" dirty="0" smtClean="0">
                          <a:latin typeface="+mj-lt"/>
                        </a:rPr>
                        <a:t> </a:t>
                      </a:r>
                      <a:r>
                        <a:rPr lang="pt-BR" sz="3200" b="1" u="none" strike="noStrike" dirty="0" err="1" smtClean="0">
                          <a:latin typeface="+mj-lt"/>
                        </a:rPr>
                        <a:t>Unaí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53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1º QD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QT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KM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7785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745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359.450 km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45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 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598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305.177 km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45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2º QD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785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>
                          <a:latin typeface="+mj-lt"/>
                        </a:rPr>
                        <a:t>3º QD</a:t>
                      </a:r>
                      <a:endParaRPr lang="pt-BR" sz="3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>
                          <a:latin typeface="+mj-lt"/>
                        </a:rPr>
                        <a:t>505</a:t>
                      </a:r>
                      <a:endParaRPr lang="pt-BR" sz="3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263.824 km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7595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>
                          <a:latin typeface="+mj-lt"/>
                        </a:rPr>
                        <a:t>TOTAL</a:t>
                      </a:r>
                      <a:endParaRPr lang="pt-BR" sz="3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1.848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>
                          <a:latin typeface="+mj-lt"/>
                        </a:rPr>
                        <a:t>928.451 km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57158" y="121442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TRANSPORTE SANITÁRIO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857488" y="1071546"/>
            <a:ext cx="501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TRANSPORTE SANITÁRIO</a:t>
            </a:r>
            <a:endParaRPr lang="pt-BR" sz="3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2844" y="1712629"/>
          <a:ext cx="8858313" cy="52205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65833"/>
                <a:gridCol w="2846240"/>
                <a:gridCol w="2846240"/>
              </a:tblGrid>
              <a:tr h="5240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j-lt"/>
                        </a:rPr>
                        <a:t>Atendimentos dentro do Município de </a:t>
                      </a:r>
                      <a:r>
                        <a:rPr lang="pt-BR" sz="3200" b="1" dirty="0" err="1" smtClean="0">
                          <a:latin typeface="+mj-lt"/>
                        </a:rPr>
                        <a:t>Unaí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40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1º QD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QT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KM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7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2.006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latin typeface="+mj-lt"/>
                        </a:rPr>
                        <a:t>49.684 km</a:t>
                      </a:r>
                      <a:endParaRPr lang="pt-BR" sz="3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2º QD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2.149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58.445 km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latin typeface="+mj-lt"/>
                        </a:rPr>
                        <a:t>3º QD</a:t>
                      </a:r>
                      <a:endParaRPr lang="pt-BR" sz="3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2.186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56.647 km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latin typeface="+mj-lt"/>
                        </a:rPr>
                        <a:t>TOTAL</a:t>
                      </a:r>
                      <a:endParaRPr lang="pt-BR" sz="32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6.341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164.776 km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57158" y="1785927"/>
          <a:ext cx="8572560" cy="22165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83610"/>
                <a:gridCol w="2167575"/>
                <a:gridCol w="2488499"/>
                <a:gridCol w="1832876"/>
              </a:tblGrid>
              <a:tr h="4757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Pacientes levados para Brasília/DF no ônibus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80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1º </a:t>
                      </a:r>
                      <a:r>
                        <a:rPr lang="pt-BR" sz="3200" b="1" dirty="0" smtClean="0">
                          <a:latin typeface="+mj-lt"/>
                        </a:rPr>
                        <a:t>QUAD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j-lt"/>
                        </a:rPr>
                        <a:t>2º QUAD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j-lt"/>
                        </a:rPr>
                        <a:t>3º </a:t>
                      </a:r>
                      <a:r>
                        <a:rPr lang="pt-BR" sz="3200" b="1" dirty="0">
                          <a:latin typeface="+mj-lt"/>
                        </a:rPr>
                        <a:t>QUAD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j-lt"/>
                        </a:rPr>
                        <a:t>TOTAL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5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j-lt"/>
                        </a:rPr>
                        <a:t>3.754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j-lt"/>
                        </a:rPr>
                        <a:t>4.082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j-lt"/>
                        </a:rPr>
                        <a:t>4.009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3200" b="1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j-lt"/>
                        </a:rPr>
                        <a:t>11.845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643174" y="1071546"/>
            <a:ext cx="5018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TRANSPORTE SANITÁRIO</a:t>
            </a:r>
            <a:endParaRPr lang="pt-BR" sz="3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4286256"/>
          <a:ext cx="8643997" cy="228601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69098"/>
                <a:gridCol w="2653535"/>
                <a:gridCol w="2520160"/>
                <a:gridCol w="1801204"/>
              </a:tblGrid>
              <a:tr h="9275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Atendimentos efetuados na UTI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1º </a:t>
                      </a:r>
                      <a:r>
                        <a:rPr lang="pt-BR" sz="3200" b="1" dirty="0" smtClean="0">
                          <a:latin typeface="+mj-lt"/>
                        </a:rPr>
                        <a:t>QUAD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2º </a:t>
                      </a:r>
                      <a:r>
                        <a:rPr lang="pt-BR" sz="3200" b="1" dirty="0" smtClean="0">
                          <a:latin typeface="+mj-lt"/>
                        </a:rPr>
                        <a:t>QUAD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3º </a:t>
                      </a:r>
                      <a:r>
                        <a:rPr lang="pt-BR" sz="3200" b="1" dirty="0" smtClean="0">
                          <a:latin typeface="+mj-lt"/>
                        </a:rPr>
                        <a:t>QUAD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TOTAL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69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66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55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latin typeface="+mj-lt"/>
                        </a:rPr>
                        <a:t>190</a:t>
                      </a:r>
                      <a:endParaRPr lang="pt-BR" sz="3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TRANSPORTE SANITÁRIO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104451" name="Picture 3" descr="C:\Users\administrador\Desktop\3_RDQ_3º QUAD_cleonice\FOTOS AMBULÂNCIA\AMB. VELHAS I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092" y="3714752"/>
            <a:ext cx="4714908" cy="2951927"/>
          </a:xfrm>
          <a:prstGeom prst="rect">
            <a:avLst/>
          </a:prstGeom>
          <a:noFill/>
        </p:spPr>
      </p:pic>
      <p:pic>
        <p:nvPicPr>
          <p:cNvPr id="104452" name="Picture 4" descr="C:\Users\administrador\Desktop\3_RDQ_3º QUAD_cleonice\FOTOS AMBULÂNCIA\AMB. VELHAS 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500066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mu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142976" y="571480"/>
            <a:ext cx="6951713" cy="54306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RDQA – RELATÓRIO DETALHADO DO QUADRIMESTRE ANTERIOR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DADOS A SEGUIR SÃO RETIRADOS DO </a:t>
            </a:r>
          </a:p>
          <a:p>
            <a:r>
              <a:rPr lang="pt-BR" dirty="0" smtClean="0"/>
              <a:t>RELATÓRIO RESUMIDO DA EXECUÇÃO ORÇAMENTÁRIA – RREO.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TRANSPORTE SANITÁRIO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5474" name="Picture 2" descr="C:\Users\administrador\Desktop\3_RDQ_3º QUAD_cleonice\FOTOS AMBULÂNCIA\ambulancias novas 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072066" cy="2857520"/>
          </a:xfrm>
          <a:prstGeom prst="rect">
            <a:avLst/>
          </a:prstGeom>
          <a:noFill/>
        </p:spPr>
      </p:pic>
      <p:pic>
        <p:nvPicPr>
          <p:cNvPr id="105475" name="Picture 3" descr="C:\Users\administrador\Desktop\3_RDQ_3º QUAD_cleonice\FOTOS AMBULÂNCIA\AMBULANCIAS NOVAS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5000628" cy="3357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TRANSPORTE SANITÁRIO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106498" name="Picture 2" descr="C:\Users\administrador\Desktop\3_RDQ_3º QUAD_cleonice\FOTOS AMBULÂNCIA\UNOS 2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476720" cy="2786082"/>
          </a:xfrm>
          <a:prstGeom prst="rect">
            <a:avLst/>
          </a:prstGeom>
          <a:noFill/>
        </p:spPr>
      </p:pic>
      <p:pic>
        <p:nvPicPr>
          <p:cNvPr id="106499" name="Picture 3" descr="C:\Users\administrador\Desktop\3_RDQ_3º QUAD_cleonice\FOTOS AMBULÂNCIA\UNOS ANTIG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4786314" cy="337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1406" y="1571612"/>
          <a:ext cx="9072593" cy="50670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57520"/>
                <a:gridCol w="1643074"/>
                <a:gridCol w="1500198"/>
                <a:gridCol w="1500198"/>
                <a:gridCol w="1571603"/>
              </a:tblGrid>
              <a:tr h="7366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atin typeface="+mj-lt"/>
                        </a:rPr>
                        <a:t>Procedimento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latin typeface="+mj-lt"/>
                        </a:rPr>
                        <a:t>1º QUAD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latin typeface="+mj-lt"/>
                        </a:rPr>
                        <a:t>2º QUAD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latin typeface="+mj-lt"/>
                        </a:rPr>
                        <a:t>3º QUAD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latin typeface="+mj-lt"/>
                        </a:rPr>
                        <a:t>TOTAL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60666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atin typeface="+mj-lt"/>
                        </a:rPr>
                        <a:t>Mamografia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183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83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595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861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6266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latin typeface="+mj-lt"/>
                        </a:rPr>
                        <a:t>Consulta Nível Superior Especializada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31.488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25.439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22.426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79.353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6266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latin typeface="+mj-lt"/>
                        </a:rPr>
                        <a:t>Consultas Médicas Especializadas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18.029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15.261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9.279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42.569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60666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atin typeface="+mj-lt"/>
                        </a:rPr>
                        <a:t>Exame de </a:t>
                      </a:r>
                      <a:r>
                        <a:rPr lang="pt-BR" sz="2800" u="none" strike="noStrike" dirty="0" smtClean="0">
                          <a:latin typeface="+mj-lt"/>
                        </a:rPr>
                        <a:t>Análise Clínica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50.270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53.401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57.259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160.930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3666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latin typeface="+mj-lt"/>
                        </a:rPr>
                        <a:t>Ultrassonografia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1.448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2.244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1.552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5.244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00034" y="107154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HOSPITAL MUNICIPAL</a:t>
            </a:r>
            <a:endParaRPr lang="pt-BR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107154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HOSPITAL MUNICIPAL</a:t>
            </a:r>
            <a:endParaRPr lang="pt-BR" sz="3200" b="1" dirty="0"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06" y="1714488"/>
          <a:ext cx="9072595" cy="494434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43272"/>
                <a:gridCol w="1500198"/>
                <a:gridCol w="1428760"/>
                <a:gridCol w="1357322"/>
                <a:gridCol w="1643043"/>
              </a:tblGrid>
              <a:tr h="7773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atin typeface="+mj-lt"/>
                        </a:rPr>
                        <a:t>Procedimento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atin typeface="+mj-lt"/>
                        </a:rPr>
                        <a:t>1º QUAD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atin typeface="+mj-lt"/>
                        </a:rPr>
                        <a:t>2º QUAD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atin typeface="+mj-lt"/>
                        </a:rPr>
                        <a:t>3º QUAD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atin typeface="+mj-lt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7733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latin typeface="+mj-lt"/>
                        </a:rPr>
                        <a:t>Radiografia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12.908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13.895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9.018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35.821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8011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latin typeface="+mj-lt"/>
                        </a:rPr>
                        <a:t>Eletrocardiograma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797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627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357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1.781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8011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latin typeface="+mj-lt"/>
                        </a:rPr>
                        <a:t>Observação 24 horas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1.063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712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1.424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3.199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80477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latin typeface="+mj-lt"/>
                        </a:rPr>
                        <a:t>Atendimento Ortopédico Provisório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1.952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1.261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2.421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5.634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80477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latin typeface="+mj-lt"/>
                        </a:rPr>
                        <a:t>Adm. de Medicamentos em Atenção Especial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18.080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12.410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18.785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49.275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80477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latin typeface="+mj-lt"/>
                        </a:rPr>
                        <a:t>Adm. de Medicamentos em Atenção Básica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1.952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51.247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>
                          <a:latin typeface="+mj-lt"/>
                        </a:rPr>
                        <a:t>49.822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latin typeface="+mj-lt"/>
                        </a:rPr>
                        <a:t>103.021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85720" y="1357298"/>
          <a:ext cx="828680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357158" y="1357298"/>
          <a:ext cx="850109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14414" y="107154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+mj-lt"/>
              </a:rPr>
              <a:t>HOSPITAL MUNICIPAL</a:t>
            </a:r>
            <a:endParaRPr lang="pt-BR" sz="3200" dirty="0">
              <a:latin typeface="+mj-lt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1643049"/>
          <a:ext cx="9144002" cy="5000661"/>
        </p:xfrm>
        <a:graphic>
          <a:graphicData uri="http://schemas.openxmlformats.org/drawingml/2006/table">
            <a:tbl>
              <a:tblPr/>
              <a:tblGrid>
                <a:gridCol w="1071538"/>
                <a:gridCol w="1212028"/>
                <a:gridCol w="1153955"/>
                <a:gridCol w="1920297"/>
                <a:gridCol w="1143008"/>
                <a:gridCol w="928694"/>
                <a:gridCol w="779632"/>
                <a:gridCol w="934850"/>
              </a:tblGrid>
              <a:tr h="587793">
                <a:tc gridSpan="8"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Município: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317040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Unaí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7793">
                <a:tc gridSpan="8"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Período: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72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Município</a:t>
                      </a:r>
                    </a:p>
                  </a:txBody>
                  <a:tcPr marL="8843" marR="8843" marT="884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AIH aprovadas</a:t>
                      </a:r>
                    </a:p>
                  </a:txBody>
                  <a:tcPr marL="8843" marR="8843" marT="884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Internações</a:t>
                      </a:r>
                    </a:p>
                  </a:txBody>
                  <a:tcPr marL="8843" marR="8843" marT="884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Valor total</a:t>
                      </a:r>
                    </a:p>
                  </a:txBody>
                  <a:tcPr marL="8843" marR="8843" marT="884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Valor médio AI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H</a:t>
                      </a:r>
                    </a:p>
                  </a:txBody>
                  <a:tcPr marL="8843" marR="8843" marT="884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Média permanência</a:t>
                      </a:r>
                    </a:p>
                  </a:txBody>
                  <a:tcPr marL="8843" marR="8843" marT="884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Óbitos</a:t>
                      </a:r>
                    </a:p>
                  </a:txBody>
                  <a:tcPr marL="8843" marR="8843" marT="884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Taxa mortalidade</a:t>
                      </a:r>
                    </a:p>
                  </a:txBody>
                  <a:tcPr marL="8843" marR="8843" marT="884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19E"/>
                    </a:solidFill>
                  </a:tcPr>
                </a:tc>
              </a:tr>
              <a:tr h="1387501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317040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Unaí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4.055</a:t>
                      </a: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4.055</a:t>
                      </a: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1.951.546,71</a:t>
                      </a: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481,27</a:t>
                      </a: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3,8</a:t>
                      </a: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163</a:t>
                      </a: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4,02</a:t>
                      </a:r>
                    </a:p>
                  </a:txBody>
                  <a:tcPr marL="8843" marR="8843" marT="8843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</a:tr>
              <a:tr h="36460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F314A"/>
                          </a:solidFill>
                          <a:latin typeface="+mj-lt"/>
                        </a:rPr>
                        <a:t>Fonte: Ministério da Saúde - Sistema de Informações Hospitalares do SUS (SIH/SUS)</a:t>
                      </a:r>
                    </a:p>
                  </a:txBody>
                  <a:tcPr marL="159180" marR="8843" marT="8843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42844" y="1214422"/>
          <a:ext cx="878687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42844" y="1214422"/>
          <a:ext cx="8858312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1142984"/>
          <a:ext cx="850112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RDQA – RELATÓRIO DETALHADO DO QUADRIMESTRE ANTERIOR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554162"/>
          <a:ext cx="8991600" cy="508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administrador\Desktop\3_RDQ_3º QUAD_cleonice\FOTOS POLICLÍNICA\imag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071546"/>
            <a:ext cx="8520142" cy="522765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4282" y="14285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CENTRO DE SAÚDE POLICLÍNICA - ANTES</a:t>
            </a:r>
            <a:endParaRPr lang="pt-BR" sz="3200" dirty="0">
              <a:latin typeface="+mj-l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14285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CENTRO DE SAÚDE POLICLÍNICA - ANTES</a:t>
            </a:r>
            <a:endParaRPr lang="pt-BR" sz="3200" dirty="0">
              <a:latin typeface="+mj-lt"/>
            </a:endParaRPr>
          </a:p>
        </p:txBody>
      </p:sp>
      <p:pic>
        <p:nvPicPr>
          <p:cNvPr id="108546" name="Picture 2" descr="C:\Users\administrador\Desktop\3_RDQ_3º QUAD_cleonice\FOTOS POLICLÍNICA\image1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000108"/>
            <a:ext cx="8610600" cy="5299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14285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CENTRO DE SAÚDE POLICLÍNICA - HOJE</a:t>
            </a:r>
            <a:endParaRPr lang="pt-BR" sz="3200" dirty="0">
              <a:latin typeface="+mj-lt"/>
            </a:endParaRPr>
          </a:p>
        </p:txBody>
      </p:sp>
      <p:pic>
        <p:nvPicPr>
          <p:cNvPr id="109570" name="Picture 2" descr="C:\Users\administrador\Desktop\3_RDQ_3º QUAD_cleonice\FOTOS POLICLÍNICA\PHOTO-2018-12-05-14-32-3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5035"/>
            <a:ext cx="9144000" cy="5147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C:\Users\administrador\Desktop\3_RDQ_3º QUAD_cleonice\FOTOS POLICLÍNICA\PHOTO-2018-12-05-14-32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4991786" cy="342902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4282" y="142852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CENTRO DE SAÚDE POLICLÍNICA - HOJE</a:t>
            </a:r>
          </a:p>
          <a:p>
            <a:endParaRPr lang="pt-BR" sz="3200" dirty="0">
              <a:latin typeface="+mj-lt"/>
            </a:endParaRPr>
          </a:p>
        </p:txBody>
      </p:sp>
      <p:pic>
        <p:nvPicPr>
          <p:cNvPr id="111618" name="Picture 2" descr="C:\Users\administrador\Desktop\3_RDQ_3º QUAD_cleonice\FOTOS POLICLÍNICA\PHOTO-2018-12-05-14-32-3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5000628" cy="3002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142852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CENTRO DE SAÚDE POLICLÍNICA - HOJE</a:t>
            </a:r>
          </a:p>
          <a:p>
            <a:endParaRPr lang="pt-BR" sz="3200" dirty="0">
              <a:latin typeface="+mj-lt"/>
            </a:endParaRPr>
          </a:p>
        </p:txBody>
      </p:sp>
      <p:pic>
        <p:nvPicPr>
          <p:cNvPr id="112643" name="Picture 3" descr="C:\Users\administrador\Desktop\3_RDQ_3º QUAD_cleonice\FOTOS POLICLÍNICA\WhatsApp Image 2019-03-27 at 14.48.32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86124"/>
            <a:ext cx="4357718" cy="3268289"/>
          </a:xfrm>
          <a:prstGeom prst="rect">
            <a:avLst/>
          </a:prstGeom>
          <a:noFill/>
        </p:spPr>
      </p:pic>
      <p:pic>
        <p:nvPicPr>
          <p:cNvPr id="112642" name="Picture 2" descr="C:\Users\administrador\Desktop\3_RDQ_3º QUAD_cleonice\FOTOS POLICLÍNICA\WhatsApp Image 2019-03-27 at 14.48.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4929222" cy="3530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06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8596" y="121442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SERVIÇO DE ATENDIMENTO MÉDICO ESPECIALIZADO – SAME</a:t>
            </a:r>
            <a:endParaRPr lang="pt-BR" sz="2400" dirty="0"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07" y="1785928"/>
          <a:ext cx="9072592" cy="491493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47283"/>
                <a:gridCol w="1134074"/>
                <a:gridCol w="1134074"/>
                <a:gridCol w="1134074"/>
                <a:gridCol w="1323087"/>
              </a:tblGrid>
              <a:tr h="4857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latin typeface="+mj-lt"/>
                        </a:rPr>
                        <a:t>PROCEDIMENTOS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latin typeface="+mj-lt"/>
                        </a:rPr>
                        <a:t>1º QD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latin typeface="+mj-lt"/>
                        </a:rPr>
                        <a:t>2º QD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latin typeface="+mj-lt"/>
                        </a:rPr>
                        <a:t>3º QD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latin typeface="+mj-lt"/>
                        </a:rPr>
                        <a:t>TOTAL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85778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dirty="0">
                          <a:latin typeface="+mj-lt"/>
                        </a:rPr>
                        <a:t>TESTES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1.252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1.145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1.010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600" u="none" strike="noStrike">
                          <a:latin typeface="+mj-lt"/>
                        </a:rPr>
                        <a:t>3.407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85778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dirty="0">
                          <a:latin typeface="+mj-lt"/>
                        </a:rPr>
                        <a:t>INSUMOS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21.203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21.106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25.820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600" u="none" strike="noStrike">
                          <a:latin typeface="+mj-lt"/>
                        </a:rPr>
                        <a:t>68.129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42928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latin typeface="+mj-lt"/>
                        </a:rPr>
                        <a:t>CONSULTAS ESPECIALIZADAS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333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434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478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600" u="none" strike="noStrike" dirty="0" smtClean="0">
                          <a:latin typeface="+mj-lt"/>
                        </a:rPr>
                        <a:t>1.245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971558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latin typeface="+mj-lt"/>
                        </a:rPr>
                        <a:t>PORTADORES DE HIV ATENDIDOS PELO SAE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127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156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157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600" u="none" strike="noStrike" dirty="0">
                          <a:latin typeface="+mj-lt"/>
                        </a:rPr>
                        <a:t>440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971558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latin typeface="+mj-lt"/>
                        </a:rPr>
                        <a:t>PACIENTES ATIVOS SICLOM (UDM) MENSAL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154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186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 dirty="0">
                          <a:latin typeface="+mj-lt"/>
                        </a:rPr>
                        <a:t>176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600" u="none" strike="noStrike" dirty="0">
                          <a:latin typeface="+mj-lt"/>
                        </a:rPr>
                        <a:t>516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85778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latin typeface="+mj-lt"/>
                        </a:rPr>
                        <a:t>SESSÕES FISIOTERÁPICAS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4.311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4.842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4.317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600" u="none" strike="noStrike" dirty="0">
                          <a:latin typeface="+mj-lt"/>
                        </a:rPr>
                        <a:t>13.470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85778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latin typeface="+mj-lt"/>
                        </a:rPr>
                        <a:t>SESSÕES ACUPUNTURA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53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207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600" u="none" strike="noStrike">
                          <a:latin typeface="+mj-lt"/>
                        </a:rPr>
                        <a:t>224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600" u="none" strike="noStrike" dirty="0">
                          <a:latin typeface="+mj-lt"/>
                        </a:rPr>
                        <a:t>484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142844" y="1643050"/>
          <a:ext cx="8786874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1406" y="121442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SERVIÇO DE ATENDIMENTO MÉDICO ESPECIALIZADO – SAME</a:t>
            </a:r>
            <a:endParaRPr lang="pt-B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06" y="121442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SERVIÇO DE ATENDIMENTO MÉDICO ESPECIALIZADO – SAME</a:t>
            </a:r>
            <a:endParaRPr lang="pt-BR" sz="2400" dirty="0">
              <a:latin typeface="+mj-lt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142844" y="1643050"/>
          <a:ext cx="878687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06" y="121442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SERVIÇO DE ATENDIMENTO MÉDICO ESPECIALIZADO – SAME</a:t>
            </a:r>
            <a:endParaRPr lang="pt-BR" sz="2400" dirty="0">
              <a:latin typeface="+mj-lt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42845" y="1639340"/>
          <a:ext cx="9001156" cy="51757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22155"/>
                <a:gridCol w="1050983"/>
                <a:gridCol w="1201123"/>
                <a:gridCol w="975912"/>
                <a:gridCol w="1050983"/>
              </a:tblGrid>
              <a:tr h="383296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pt-BR" sz="2400" b="1" u="none" strike="noStrike" dirty="0">
                          <a:latin typeface="+mj-lt"/>
                        </a:rPr>
                        <a:t>CONSULTAS ESPECIALIZADAS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latin typeface="+mj-lt"/>
                        </a:rPr>
                        <a:t> 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latin typeface="+mj-lt"/>
                        </a:rPr>
                        <a:t>1º Q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latin typeface="+mj-lt"/>
                        </a:rPr>
                        <a:t>2º Q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latin typeface="+mj-lt"/>
                        </a:rPr>
                        <a:t>3º Q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latin typeface="+mj-lt"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03402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 dirty="0">
                          <a:latin typeface="+mj-lt"/>
                        </a:rPr>
                        <a:t>ATENDIMENTO VIOLÊNCIA  SEXUAL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u="none" strike="noStrike" dirty="0">
                          <a:latin typeface="+mj-lt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68863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>
                          <a:latin typeface="+mj-lt"/>
                        </a:rPr>
                        <a:t>ATENDIMENTO EXPOSIÇÃO SEXUAL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u="none" strike="noStrike" dirty="0">
                          <a:latin typeface="+mj-lt"/>
                        </a:rPr>
                        <a:t>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01701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>
                          <a:latin typeface="+mj-lt"/>
                        </a:rPr>
                        <a:t>ATENDIMENTO DE HANSENÍASE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120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130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176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u="none" strike="noStrike" dirty="0">
                          <a:latin typeface="+mj-lt"/>
                        </a:rPr>
                        <a:t>426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51346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>
                          <a:latin typeface="+mj-lt"/>
                        </a:rPr>
                        <a:t>ATENDIMENTO DE TUBERCULOSE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27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51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36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u="none" strike="noStrike" dirty="0">
                          <a:latin typeface="+mj-lt"/>
                        </a:rPr>
                        <a:t>114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803402">
                <a:tc>
                  <a:txBody>
                    <a:bodyPr/>
                    <a:lstStyle/>
                    <a:p>
                      <a:pPr algn="l" fontAlgn="t"/>
                      <a:endParaRPr lang="pt-BR" sz="2400" b="1" u="none" strike="noStrike" dirty="0" smtClean="0">
                        <a:latin typeface="+mj-lt"/>
                      </a:endParaRPr>
                    </a:p>
                    <a:p>
                      <a:pPr algn="l" fontAlgn="t"/>
                      <a:r>
                        <a:rPr lang="pt-BR" sz="2400" b="1" u="none" strike="noStrike" dirty="0" smtClean="0">
                          <a:latin typeface="+mj-lt"/>
                        </a:rPr>
                        <a:t>ATENDIMENTO </a:t>
                      </a:r>
                      <a:r>
                        <a:rPr lang="pt-BR" sz="2400" b="1" u="none" strike="noStrike" dirty="0">
                          <a:latin typeface="+mj-lt"/>
                        </a:rPr>
                        <a:t>DE </a:t>
                      </a:r>
                      <a:r>
                        <a:rPr lang="pt-BR" sz="2400" b="1" u="none" strike="noStrike" dirty="0" smtClean="0">
                          <a:latin typeface="+mj-lt"/>
                        </a:rPr>
                        <a:t>LEISHIMANIOSE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28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35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48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u="none" strike="noStrike" dirty="0">
                          <a:latin typeface="+mj-lt"/>
                        </a:rPr>
                        <a:t>111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803402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>
                          <a:latin typeface="+mj-lt"/>
                        </a:rPr>
                        <a:t>ACOMPANHAMENTO IST MASCULINA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70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95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800" b="1" u="none" strike="noStrike" dirty="0" smtClean="0">
                        <a:latin typeface="+mj-lt"/>
                      </a:endParaRPr>
                    </a:p>
                    <a:p>
                      <a:pPr algn="ctr" fontAlgn="t"/>
                      <a:r>
                        <a:rPr lang="pt-BR" sz="2800" b="1" u="none" strike="noStrike" dirty="0" smtClean="0">
                          <a:latin typeface="+mj-lt"/>
                        </a:rPr>
                        <a:t>95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u="none" strike="noStrike" dirty="0">
                          <a:latin typeface="+mj-lt"/>
                        </a:rPr>
                        <a:t>260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06" y="121442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SERVIÇO DE ATENDIMENTO MÉDICO ESPECIALIZADO – SAME</a:t>
            </a:r>
            <a:endParaRPr lang="pt-BR" sz="2400" dirty="0"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3" y="1785924"/>
          <a:ext cx="8929716" cy="49292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23155"/>
                <a:gridCol w="1180789"/>
                <a:gridCol w="1106990"/>
                <a:gridCol w="1033190"/>
                <a:gridCol w="885592"/>
              </a:tblGrid>
              <a:tr h="57373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pt-BR" sz="2400" b="1" u="none" strike="noStrike" dirty="0">
                          <a:latin typeface="+mj-lt"/>
                        </a:rPr>
                        <a:t>CONSULTAS ESPECIALIZADAS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51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latin typeface="+mj-lt"/>
                        </a:rPr>
                        <a:t> 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latin typeface="+mj-lt"/>
                        </a:rPr>
                        <a:t>1º Q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latin typeface="+mj-lt"/>
                        </a:rPr>
                        <a:t>2º Q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latin typeface="+mj-lt"/>
                        </a:rPr>
                        <a:t>3º Q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>
                          <a:latin typeface="+mj-lt"/>
                        </a:rPr>
                        <a:t>TOTAL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684574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 dirty="0">
                          <a:latin typeface="+mj-lt"/>
                        </a:rPr>
                        <a:t>ATENDIMENTO HEPATITES VIRAIS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 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20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35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55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810109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 dirty="0">
                          <a:latin typeface="+mj-lt"/>
                        </a:rPr>
                        <a:t>ATENDIMENTO ACIDENTE BIOLÓGICO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14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20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24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58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83968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>
                          <a:latin typeface="+mj-lt"/>
                        </a:rPr>
                        <a:t>ATENDIMENTOS GINECOLÓGICOS A PACIENTES PORTADORAS DE HIV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0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0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684574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>
                          <a:latin typeface="+mj-lt"/>
                        </a:rPr>
                        <a:t>PRÉ-NATAL PORTADORAS DE HIV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0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4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684574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u="none" strike="noStrike" dirty="0">
                          <a:latin typeface="+mj-lt"/>
                        </a:rPr>
                        <a:t>ATENDIMENTO PSICOLOGICO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70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>
                          <a:latin typeface="+mj-lt"/>
                        </a:rPr>
                        <a:t>98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64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latin typeface="+mj-lt"/>
                        </a:rPr>
                        <a:t>232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10" name="Conector reto 9"/>
          <p:cNvCxnSpPr/>
          <p:nvPr/>
        </p:nvCxnSpPr>
        <p:spPr>
          <a:xfrm flipV="1">
            <a:off x="4929190" y="2928934"/>
            <a:ext cx="11430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RDQ – RELATÓRIO DETALHADO QUADRIMESTRAL 3º QUAD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-214346" y="1357298"/>
          <a:ext cx="9572692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0" y="1643050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2844" y="1142984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SERVIÇO DE ATENDIMENTO MÉDICO ESPECIALIZADO – SAME</a:t>
            </a:r>
            <a:endParaRPr lang="pt-BR" sz="2400" dirty="0">
              <a:latin typeface="+mj-l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0" y="1142984"/>
          <a:ext cx="892971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412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REALIZADAS</a:t>
            </a:r>
            <a:br>
              <a:rPr lang="pt-BR" dirty="0" smtClean="0"/>
            </a:br>
            <a:r>
              <a:rPr lang="pt-BR" dirty="0" smtClean="0"/>
              <a:t>ATENÇÃO ESPECIALIZADA </a:t>
            </a: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142844" y="1142984"/>
          <a:ext cx="892975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ASSISTÊNCIA FARMACÊUTICA</a:t>
            </a:r>
            <a:br>
              <a:rPr lang="pt-BR" b="1" dirty="0" smtClean="0"/>
            </a:br>
            <a:r>
              <a:rPr lang="pt-BR" b="1" dirty="0" smtClean="0"/>
              <a:t>FARMÁCIA BÁSICA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500034" y="1214422"/>
          <a:ext cx="835824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90963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AÇÕES REALIZADAS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Vigilância em saúde</a:t>
            </a: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AÇÕES REALIZADAS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Vigilância em saúde</a:t>
            </a: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500034" y="1142984"/>
          <a:ext cx="821537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9001156" cy="537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5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8991600" cy="55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04800" y="1142984"/>
          <a:ext cx="8686800" cy="55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RDQ – RELATÓRIO DETALHADO QUADRIMESTRAL 3º QUAD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001156" cy="571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b="1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85720" y="1142984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142984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AÇÕES REALIZADAS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Vigilância em Saúde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0" y="1071546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</a:t>
            </a:r>
            <a:r>
              <a:rPr lang="pt-BR" b="1" dirty="0" smtClean="0"/>
              <a:t>PROJETO DE COMBATE A DENGUE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PALESTRA EM TODAS AS ESCOLAS MUNICIPAIS E ESTADUAIS.</a:t>
            </a:r>
          </a:p>
          <a:p>
            <a:pPr>
              <a:buNone/>
            </a:pPr>
            <a:r>
              <a:rPr lang="pt-BR" dirty="0" smtClean="0"/>
              <a:t>26 ESCOLAS MUNICIPAIS TOTALIZADANDO EM 6618 ALUNOS.</a:t>
            </a:r>
          </a:p>
          <a:p>
            <a:pPr>
              <a:buNone/>
            </a:pPr>
            <a:r>
              <a:rPr lang="pt-BR" dirty="0" smtClean="0"/>
              <a:t>14 ESCOLAS ESTADUAIS TOTALIZANDO </a:t>
            </a:r>
            <a:r>
              <a:rPr lang="pt-BR" smtClean="0"/>
              <a:t>EM 8.725 ALUNOS.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08371" cy="548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administrador\Desktop\abertura do mutirão\20180308_0834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215238" cy="438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     PROJETO DE COMBATE A DENGUE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Realização de gincanas nas escolas, onde foi realizada a troca de material reciclável por material escolar. 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-Foi recolhido uma média de 470 sacos de lixo de 100 litros de material reciclável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-Distribuídos: 1.704 cadernos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                       550 caixas de lápis de cor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                       920     lápis preto 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</a:rPr>
              <a:t>                       400 borrachas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 descr="C:\Users\administrador.PREFEITURA\Desktop\fotos marizete\20181004_13322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73330" cy="355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4815</TotalTime>
  <Words>2347</Words>
  <Application>Microsoft Office PowerPoint</Application>
  <PresentationFormat>Apresentação na tela (4:3)</PresentationFormat>
  <Paragraphs>834</Paragraphs>
  <Slides>111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111</vt:i4>
      </vt:variant>
    </vt:vector>
  </HeadingPairs>
  <TitlesOfParts>
    <vt:vector size="113" baseType="lpstr">
      <vt:lpstr>Viagem</vt:lpstr>
      <vt:lpstr>Imagem de Bitmap</vt:lpstr>
      <vt:lpstr>                           RELATÓRIO DE GESTÃO DA SECRETARIA MUNICIPAL DE SAÚDE</vt:lpstr>
      <vt:lpstr>RDQA – RELATÓRIO DETALHADO DO QUADRIMESTRE ANTERIOR</vt:lpstr>
      <vt:lpstr>RDQA – RELATÓRIO DETALHADO DO QUADRIMESTRE ANTERIOR</vt:lpstr>
      <vt:lpstr>RDQA – RELATÓRIO DETALHADO DO QUADRIMESTRE ANTERIOR</vt:lpstr>
      <vt:lpstr>RDQA – RELATÓRIO DETALHADO DO QUADRIMESTRE ANTERIOR</vt:lpstr>
      <vt:lpstr>RDQA – RELATÓRIO DETALHADO DO QUADRIMESTRE ANTERIOR</vt:lpstr>
      <vt:lpstr>RDQA – RELATÓRIO DETALHADO DO QUADRIMESTRE ANTERIOR</vt:lpstr>
      <vt:lpstr>RDQ – RELATÓRIO DETALHADO QUADRIMESTRAL 3º QUAD</vt:lpstr>
      <vt:lpstr>RDQ – RELATÓRIO DETALHADO QUADRIMESTRAL 3º QUAD</vt:lpstr>
      <vt:lpstr>RDQ – RELATÓRIO DETALHADO QUADRIMESTRAL 3º QUAD</vt:lpstr>
      <vt:lpstr>RDQ – RELATÓRIO DETALHADO QUADRIMESTRAL 3º QUAD</vt:lpstr>
      <vt:lpstr>RDQ – RELATÓRIO DETALHADO QUADRIMESTRAL – DESPESA EM R$</vt:lpstr>
      <vt:lpstr>RDQ – RELATÓRIO DETALHADO QUADRIMESTRAL</vt:lpstr>
      <vt:lpstr>RDQA – RELATÓRIO DETALHADO DO QUADRIMESTRE ANTERIOR</vt:lpstr>
      <vt:lpstr>RDQA – RELATÓRIO DETALHADO DO QUADRIMESTRE ANTERIOR</vt:lpstr>
      <vt:lpstr>RELATÓRIO DE GESTÃO DESPESA TOTAL COM SAÚDE 2016 a 2018</vt:lpstr>
      <vt:lpstr>RELATÓRIO DE GESTÃO Indicadores financeiros</vt:lpstr>
      <vt:lpstr>DADOS FINANCEIROS</vt:lpstr>
      <vt:lpstr>RDQA – RELATÓRIO DETALHADO DO QUADRIMESTRE ANTERIOR</vt:lpstr>
      <vt:lpstr>RELATÓRIO DE GESTÃO – média e alta complexidade urgência e emergência</vt:lpstr>
      <vt:lpstr>RELATÓRIO DE GESTÃO Estabelecimentos do SUS</vt:lpstr>
      <vt:lpstr>RELATÓRIO DE GESTÃO Estabelecimentos do SUS</vt:lpstr>
      <vt:lpstr>RELATÓRIO DE GESTÃO Estabelecimentos do SUS</vt:lpstr>
      <vt:lpstr>RELATÓRIO DE GESTÃO Estabelecimentos do SUS</vt:lpstr>
      <vt:lpstr> AÇÕES REALIZADAS Atenção básica </vt:lpstr>
      <vt:lpstr>AÇÕES REALIZADAS Atenção básica</vt:lpstr>
      <vt:lpstr>AÇÕES REALIZADAS  Atenção básica</vt:lpstr>
      <vt:lpstr>AÇÕES REALIZADAS  Atenção básica</vt:lpstr>
      <vt:lpstr>AÇÕES REALIZADAS  Atenção básica</vt:lpstr>
      <vt:lpstr>AÇÕES REALIZADAS Atenção básica</vt:lpstr>
      <vt:lpstr>AÇÕES REALIZADAS  Atenção básica</vt:lpstr>
      <vt:lpstr>AÇÕES REALIZADAS ATENÇÃO BÁSICA</vt:lpstr>
      <vt:lpstr>Atividade física corporal</vt:lpstr>
      <vt:lpstr>Grupo de hipertensos e diabéticos</vt:lpstr>
      <vt:lpstr> Teste do pezinho</vt:lpstr>
      <vt:lpstr>AÇÕES REALIZADAS ATENÇÃO BÁSICA</vt:lpstr>
      <vt:lpstr>Visitas e consultas em domicílio</vt:lpstr>
      <vt:lpstr>Acompanhamento de pré natal</vt:lpstr>
      <vt:lpstr>AÇÕES REALIZADAS ATENÇÃO BÁSICA</vt:lpstr>
      <vt:lpstr>Slide 40</vt:lpstr>
      <vt:lpstr>AÇÕES REALIZADAS ATENÇÃO BÁSICA</vt:lpstr>
      <vt:lpstr>AÇÕES REALIZADAS ATENÇÃO BÁSICA</vt:lpstr>
      <vt:lpstr>AÇÕES REALIZADAS ATENÇÃO BÁSICA</vt:lpstr>
      <vt:lpstr>AÇÕES REALIZADAS ATENÇÃO básica saúde bucal</vt:lpstr>
      <vt:lpstr>AÇÕES especializadas EM ODONTOLOGIA</vt:lpstr>
      <vt:lpstr>AÇÕES preventivas REALIZADAS pelos técnicos de saúde bucal </vt:lpstr>
      <vt:lpstr>AÇÕES REALIZADAS ATENÇÃO BÁSICA</vt:lpstr>
      <vt:lpstr>PRODUÇÃO CAPS 2018</vt:lpstr>
      <vt:lpstr>PRODUÇÃO ANUAL CAPS 2018</vt:lpstr>
      <vt:lpstr>ATENDIMENTO FAMILIAR REALIZADO POR EQUIPE MULTIPROFISSIONAL   </vt:lpstr>
      <vt:lpstr> </vt:lpstr>
      <vt:lpstr> O número de atendimentos domiciliares em um mês sofre variável da necessidade/demanda.  As visitas programadas nas quais o paciente/familiar não são encontrados no domicílio não são registradas.   Considera-se este quantitativo satisfatório.  </vt:lpstr>
      <vt:lpstr>Slide 53</vt:lpstr>
      <vt:lpstr>Slide 54</vt:lpstr>
      <vt:lpstr>Slide 55</vt:lpstr>
      <vt:lpstr>AÇÕES REALIZADAS ATENÇÃO ESPECIALIZADA </vt:lpstr>
      <vt:lpstr>AÇÕES REALIZADAS ATENÇÃO ESPECIALIZADA </vt:lpstr>
      <vt:lpstr>AÇÕES REALIZADAS ATENÇÃO ESPECIALIZADA </vt:lpstr>
      <vt:lpstr>TRANSPORTE SANITÁRIO </vt:lpstr>
      <vt:lpstr>TRANSPORTE SANITÁRIO </vt:lpstr>
      <vt:lpstr>TRANSPORTE SANITÁRIO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Slide 70</vt:lpstr>
      <vt:lpstr>Slide 71</vt:lpstr>
      <vt:lpstr>Slide 72</vt:lpstr>
      <vt:lpstr>Slide 73</vt:lpstr>
      <vt:lpstr>Slide 74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AÇÕES REALIZADAS ATENÇÃO ESPECIALIZADA </vt:lpstr>
      <vt:lpstr>ASSISTÊNCIA FARMACÊUTICA FARMÁCIA BÁSICA</vt:lpstr>
      <vt:lpstr>  AÇÕES REALIZADAS Vigilância em saúde  </vt:lpstr>
      <vt:lpstr>AÇÕES REALIZADAS Vigilância em saúde </vt:lpstr>
      <vt:lpstr>AÇÕES REALIZADAS Vigilância em Saúde</vt:lpstr>
      <vt:lpstr>AÇÕES REALIZADAS Vigilância em Saúde</vt:lpstr>
      <vt:lpstr>AÇÕES REALIZADAS Vigilância em Saúde</vt:lpstr>
      <vt:lpstr>AÇÕES REALIZADAS Vigilância em Saúde</vt:lpstr>
      <vt:lpstr>AÇÕES REALIZADAS Vigilância em Saúde</vt:lpstr>
      <vt:lpstr>AÇÕES REALIZADAS Vigilância em Saúde</vt:lpstr>
      <vt:lpstr>AÇÕES REALIZADAS Vigilância em Saúde</vt:lpstr>
      <vt:lpstr>AÇÕES REALIZADAS Vigilância em Saúde</vt:lpstr>
      <vt:lpstr>AÇÕES REALIZADAS Vigilância em Saúde</vt:lpstr>
      <vt:lpstr>     PROJETO DE COMBATE A DENGUE</vt:lpstr>
      <vt:lpstr>Slide 96</vt:lpstr>
      <vt:lpstr>Slide 97</vt:lpstr>
      <vt:lpstr>     PROJETO DE COMBATE A DENGUE</vt:lpstr>
      <vt:lpstr>Slide 99</vt:lpstr>
      <vt:lpstr>   PROJETO DE COMBATE A DENGUE</vt:lpstr>
      <vt:lpstr>Slide 101</vt:lpstr>
      <vt:lpstr>    PROJETO DE COMBATE A DENGUE</vt:lpstr>
      <vt:lpstr>AÇÕES REALIZADAS Vigilância em Saúde</vt:lpstr>
      <vt:lpstr>AÇÕES REALIZADAS Vigilância em Saúde</vt:lpstr>
      <vt:lpstr>AÇÕES REALIZADAS Vigilância em Saúde  </vt:lpstr>
      <vt:lpstr>Vigilância sanitária</vt:lpstr>
      <vt:lpstr>Vigilância sanitária</vt:lpstr>
      <vt:lpstr>Vigilância sanitária</vt:lpstr>
      <vt:lpstr>Vigilância sanitária</vt:lpstr>
      <vt:lpstr>CONSIDERAÇÕES FINAIS</vt:lpstr>
      <vt:lpstr>CONSIDERAÇÕES FINAIS</vt:lpstr>
    </vt:vector>
  </TitlesOfParts>
  <Company>Unknown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GESTÃO DA SECRETARIA MUNICIPAL DE SAÚDE</dc:title>
  <dc:creator>Administrador</dc:creator>
  <cp:lastModifiedBy>Administrador</cp:lastModifiedBy>
  <cp:revision>527</cp:revision>
  <dcterms:created xsi:type="dcterms:W3CDTF">2014-04-15T15:46:48Z</dcterms:created>
  <dcterms:modified xsi:type="dcterms:W3CDTF">2019-04-04T10:18:32Z</dcterms:modified>
</cp:coreProperties>
</file>