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352" r:id="rId2"/>
    <p:sldId id="457" r:id="rId3"/>
    <p:sldId id="441" r:id="rId4"/>
    <p:sldId id="443" r:id="rId5"/>
    <p:sldId id="459" r:id="rId6"/>
    <p:sldId id="444" r:id="rId7"/>
    <p:sldId id="464" r:id="rId8"/>
    <p:sldId id="450" r:id="rId9"/>
    <p:sldId id="452" r:id="rId10"/>
    <p:sldId id="460" r:id="rId11"/>
    <p:sldId id="466" r:id="rId12"/>
    <p:sldId id="445" r:id="rId13"/>
    <p:sldId id="454" r:id="rId14"/>
    <p:sldId id="456" r:id="rId15"/>
    <p:sldId id="463" r:id="rId16"/>
    <p:sldId id="446" r:id="rId17"/>
    <p:sldId id="465" r:id="rId18"/>
  </p:sldIdLst>
  <p:sldSz cx="9144000" cy="6858000" type="screen4x3"/>
  <p:notesSz cx="10234613" cy="71024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esktop\3_RDQ_3&#186;%20QUAD\ENTREGUES%20PELAS%20COORDENA&#199;&#213;ES\CONSOLIDAD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ENTREGUES%20PELAS%20COORDENA&#199;&#213;ES\CONSOLIDAD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RONY_SMS\RELAT&#211;RIO\RELAT&#211;RIO%20DE%20GEST&#195;O\RAG%202018\3_RDQ_3&#186;%20QUAD\ENTREGUES%20PELAS%20COORDENA&#199;&#213;ES\CONSOLID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LAB!$A$3</c:f>
              <c:strCache>
                <c:ptCount val="1"/>
                <c:pt idx="0">
                  <c:v>1º QD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4222122679806283E-3"/>
                  <c:y val="3.1908608576488424E-2"/>
                </c:manualLayout>
              </c:layout>
              <c:showVal val="1"/>
            </c:dLbl>
            <c:dLbl>
              <c:idx val="1"/>
              <c:layout>
                <c:manualLayout>
                  <c:x val="8.5332736078836558E-3"/>
                  <c:y val="2.7350235922704563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LAB!$B$2:$C$2</c:f>
              <c:strCache>
                <c:ptCount val="2"/>
                <c:pt idx="0">
                  <c:v>HOSPITAL/PA</c:v>
                </c:pt>
                <c:pt idx="1">
                  <c:v>ROTINA</c:v>
                </c:pt>
              </c:strCache>
            </c:strRef>
          </c:cat>
          <c:val>
            <c:numRef>
              <c:f>LAB!$B$3:$C$3</c:f>
              <c:numCache>
                <c:formatCode>#,##0</c:formatCode>
                <c:ptCount val="2"/>
                <c:pt idx="0">
                  <c:v>22973</c:v>
                </c:pt>
                <c:pt idx="1">
                  <c:v>27297</c:v>
                </c:pt>
              </c:numCache>
            </c:numRef>
          </c:val>
        </c:ser>
        <c:ser>
          <c:idx val="1"/>
          <c:order val="1"/>
          <c:tx>
            <c:strRef>
              <c:f>LAB!$A$4</c:f>
              <c:strCache>
                <c:ptCount val="1"/>
                <c:pt idx="0">
                  <c:v>2º QD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>
                <c:manualLayout>
                  <c:x val="0"/>
                  <c:y val="-2.051267694202831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LAB!$B$2:$C$2</c:f>
              <c:strCache>
                <c:ptCount val="2"/>
                <c:pt idx="0">
                  <c:v>HOSPITAL/PA</c:v>
                </c:pt>
                <c:pt idx="1">
                  <c:v>ROTINA</c:v>
                </c:pt>
              </c:strCache>
            </c:strRef>
          </c:cat>
          <c:val>
            <c:numRef>
              <c:f>LAB!$B$4:$C$4</c:f>
              <c:numCache>
                <c:formatCode>#,##0</c:formatCode>
                <c:ptCount val="2"/>
                <c:pt idx="0">
                  <c:v>22790</c:v>
                </c:pt>
                <c:pt idx="1">
                  <c:v>30611</c:v>
                </c:pt>
              </c:numCache>
            </c:numRef>
          </c:val>
        </c:ser>
        <c:ser>
          <c:idx val="2"/>
          <c:order val="2"/>
          <c:tx>
            <c:strRef>
              <c:f>LAB!$A$5</c:f>
              <c:strCache>
                <c:ptCount val="1"/>
                <c:pt idx="0">
                  <c:v>3º QD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1.8488759483748157E-2"/>
                  <c:y val="-4.330454021094858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10940112315430774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>
                    <a:latin typeface="+mj-lt"/>
                  </a:defRPr>
                </a:pPr>
                <a:endParaRPr lang="pt-BR"/>
              </a:p>
            </c:txPr>
            <c:showVal val="1"/>
          </c:dLbls>
          <c:cat>
            <c:strRef>
              <c:f>LAB!$B$2:$C$2</c:f>
              <c:strCache>
                <c:ptCount val="2"/>
                <c:pt idx="0">
                  <c:v>HOSPITAL/PA</c:v>
                </c:pt>
                <c:pt idx="1">
                  <c:v>ROTINA</c:v>
                </c:pt>
              </c:strCache>
            </c:strRef>
          </c:cat>
          <c:val>
            <c:numRef>
              <c:f>LAB!$B$5:$C$5</c:f>
              <c:numCache>
                <c:formatCode>#,##0</c:formatCode>
                <c:ptCount val="2"/>
                <c:pt idx="0">
                  <c:v>27672</c:v>
                </c:pt>
                <c:pt idx="1">
                  <c:v>29587</c:v>
                </c:pt>
              </c:numCache>
            </c:numRef>
          </c:val>
        </c:ser>
        <c:dLbls>
          <c:showVal val="1"/>
        </c:dLbls>
        <c:shape val="box"/>
        <c:axId val="85801984"/>
        <c:axId val="85828352"/>
        <c:axId val="0"/>
      </c:bar3DChart>
      <c:catAx>
        <c:axId val="8580198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800" b="1"/>
            </a:pPr>
            <a:endParaRPr lang="pt-BR"/>
          </a:p>
        </c:txPr>
        <c:crossAx val="85828352"/>
        <c:crosses val="autoZero"/>
        <c:auto val="1"/>
        <c:lblAlgn val="ctr"/>
        <c:lblOffset val="100"/>
      </c:catAx>
      <c:valAx>
        <c:axId val="85828352"/>
        <c:scaling>
          <c:orientation val="minMax"/>
        </c:scaling>
        <c:delete val="1"/>
        <c:axPos val="b"/>
        <c:numFmt formatCode="#,##0" sourceLinked="1"/>
        <c:tickLblPos val="nextTo"/>
        <c:crossAx val="858019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757647190570879"/>
          <c:y val="3.6466981230272477E-2"/>
          <c:w val="0.42769148072454438"/>
          <c:h val="7.5071731557075527E-2"/>
        </c:manualLayout>
      </c:layout>
      <c:txPr>
        <a:bodyPr/>
        <a:lstStyle/>
        <a:p>
          <a:pPr>
            <a:defRPr sz="2400" b="1"/>
          </a:pPr>
          <a:endParaRPr lang="pt-BR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INTERNAÇÕES</a:t>
            </a:r>
            <a:r>
              <a:rPr lang="pt-BR" baseline="0"/>
              <a:t> NO HMU</a:t>
            </a:r>
            <a:endParaRPr lang="pt-BR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INTERNAÇÕES!$AA$34</c:f>
              <c:strCache>
                <c:ptCount val="1"/>
                <c:pt idx="0">
                  <c:v>1º QD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3.0651126465099966E-3"/>
                  <c:y val="-8.8888266748789246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Val val="1"/>
          </c:dLbls>
          <c:cat>
            <c:strRef>
              <c:f>INTERNAÇÕES!$AB$33:$AD$33</c:f>
              <c:strCache>
                <c:ptCount val="3"/>
                <c:pt idx="0">
                  <c:v>CM</c:v>
                </c:pt>
                <c:pt idx="1">
                  <c:v>CP</c:v>
                </c:pt>
                <c:pt idx="2">
                  <c:v>CE</c:v>
                </c:pt>
              </c:strCache>
            </c:strRef>
          </c:cat>
          <c:val>
            <c:numRef>
              <c:f>INTERNAÇÕES!$AB$34:$AD$34</c:f>
              <c:numCache>
                <c:formatCode>General</c:formatCode>
                <c:ptCount val="3"/>
                <c:pt idx="0">
                  <c:v>582</c:v>
                </c:pt>
                <c:pt idx="1">
                  <c:v>66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INTERNAÇÕES!$AA$35</c:f>
              <c:strCache>
                <c:ptCount val="1"/>
                <c:pt idx="0">
                  <c:v>2º QD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8390675879059803E-2"/>
                  <c:y val="-4.3242940580491947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Val val="1"/>
          </c:dLbls>
          <c:cat>
            <c:strRef>
              <c:f>INTERNAÇÕES!$AB$33:$AD$33</c:f>
              <c:strCache>
                <c:ptCount val="3"/>
                <c:pt idx="0">
                  <c:v>CM</c:v>
                </c:pt>
                <c:pt idx="1">
                  <c:v>CP</c:v>
                </c:pt>
                <c:pt idx="2">
                  <c:v>CE</c:v>
                </c:pt>
              </c:strCache>
            </c:strRef>
          </c:cat>
          <c:val>
            <c:numRef>
              <c:f>INTERNAÇÕES!$AB$35:$AD$35</c:f>
              <c:numCache>
                <c:formatCode>General</c:formatCode>
                <c:ptCount val="3"/>
                <c:pt idx="0">
                  <c:v>551</c:v>
                </c:pt>
                <c:pt idx="1">
                  <c:v>66</c:v>
                </c:pt>
                <c:pt idx="2">
                  <c:v>146</c:v>
                </c:pt>
              </c:numCache>
            </c:numRef>
          </c:val>
        </c:ser>
        <c:ser>
          <c:idx val="2"/>
          <c:order val="2"/>
          <c:tx>
            <c:strRef>
              <c:f>INTERNAÇÕES!$AA$36</c:f>
              <c:strCache>
                <c:ptCount val="1"/>
                <c:pt idx="0">
                  <c:v>3º QD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2183562114628486E-2"/>
                  <c:y val="-8.168110998537382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INTERNAÇÕES!$AB$33:$AD$33</c:f>
              <c:strCache>
                <c:ptCount val="3"/>
                <c:pt idx="0">
                  <c:v>CM</c:v>
                </c:pt>
                <c:pt idx="1">
                  <c:v>CP</c:v>
                </c:pt>
                <c:pt idx="2">
                  <c:v>CE</c:v>
                </c:pt>
              </c:strCache>
            </c:strRef>
          </c:cat>
          <c:val>
            <c:numRef>
              <c:f>INTERNAÇÕES!$AB$36:$AD$36</c:f>
              <c:numCache>
                <c:formatCode>General</c:formatCode>
                <c:ptCount val="3"/>
                <c:pt idx="0">
                  <c:v>380</c:v>
                </c:pt>
                <c:pt idx="1">
                  <c:v>50</c:v>
                </c:pt>
                <c:pt idx="2">
                  <c:v>345</c:v>
                </c:pt>
              </c:numCache>
            </c:numRef>
          </c:val>
        </c:ser>
        <c:dLbls>
          <c:showVal val="1"/>
        </c:dLbls>
        <c:shape val="box"/>
        <c:axId val="85983616"/>
        <c:axId val="85985152"/>
        <c:axId val="0"/>
      </c:bar3DChart>
      <c:catAx>
        <c:axId val="859836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3200"/>
            </a:pPr>
            <a:endParaRPr lang="pt-BR"/>
          </a:p>
        </c:txPr>
        <c:crossAx val="85985152"/>
        <c:crosses val="autoZero"/>
        <c:auto val="1"/>
        <c:lblAlgn val="ctr"/>
        <c:lblOffset val="100"/>
      </c:catAx>
      <c:valAx>
        <c:axId val="85985152"/>
        <c:scaling>
          <c:orientation val="minMax"/>
        </c:scaling>
        <c:delete val="1"/>
        <c:axPos val="l"/>
        <c:numFmt formatCode="General" sourceLinked="1"/>
        <c:tickLblPos val="nextTo"/>
        <c:crossAx val="8598361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/>
          </a:pPr>
          <a:endParaRPr lang="pt-BR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2000"/>
            </a:pPr>
            <a:r>
              <a:rPr lang="pt-BR" sz="2000"/>
              <a:t>INTERNAÇÕES NO HMU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INTERNAÇÕES!$AA$34</c:f>
              <c:strCache>
                <c:ptCount val="1"/>
                <c:pt idx="0">
                  <c:v>1º QD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2"/>
              <c:layout>
                <c:manualLayout>
                  <c:x val="-4.182993004426496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showVal val="1"/>
          </c:dLbls>
          <c:cat>
            <c:strRef>
              <c:f>INTERNAÇÕES!$AE$33:$AH$33</c:f>
              <c:strCache>
                <c:ptCount val="4"/>
                <c:pt idx="0">
                  <c:v>CUR</c:v>
                </c:pt>
                <c:pt idx="1">
                  <c:v>PN</c:v>
                </c:pt>
                <c:pt idx="2">
                  <c:v>PC</c:v>
                </c:pt>
                <c:pt idx="3">
                  <c:v>OO</c:v>
                </c:pt>
              </c:strCache>
            </c:strRef>
          </c:cat>
          <c:val>
            <c:numRef>
              <c:f>INTERNAÇÕES!$AE$34:$AH$34</c:f>
              <c:numCache>
                <c:formatCode>General</c:formatCode>
                <c:ptCount val="4"/>
                <c:pt idx="0">
                  <c:v>187</c:v>
                </c:pt>
                <c:pt idx="1">
                  <c:v>173</c:v>
                </c:pt>
                <c:pt idx="2">
                  <c:v>220</c:v>
                </c:pt>
                <c:pt idx="3">
                  <c:v>78</c:v>
                </c:pt>
              </c:numCache>
            </c:numRef>
          </c:val>
        </c:ser>
        <c:ser>
          <c:idx val="1"/>
          <c:order val="1"/>
          <c:tx>
            <c:strRef>
              <c:f>INTERNAÇÕES!$AA$35</c:f>
              <c:strCache>
                <c:ptCount val="1"/>
                <c:pt idx="0">
                  <c:v>2º QD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>
                <c:manualLayout>
                  <c:x val="1.6433186803104075E-2"/>
                  <c:y val="-9.8764740831988017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showVal val="1"/>
          </c:dLbls>
          <c:cat>
            <c:strRef>
              <c:f>INTERNAÇÕES!$AE$33:$AH$33</c:f>
              <c:strCache>
                <c:ptCount val="4"/>
                <c:pt idx="0">
                  <c:v>CUR</c:v>
                </c:pt>
                <c:pt idx="1">
                  <c:v>PN</c:v>
                </c:pt>
                <c:pt idx="2">
                  <c:v>PC</c:v>
                </c:pt>
                <c:pt idx="3">
                  <c:v>OO</c:v>
                </c:pt>
              </c:strCache>
            </c:strRef>
          </c:cat>
          <c:val>
            <c:numRef>
              <c:f>INTERNAÇÕES!$AE$35:$AH$35</c:f>
              <c:numCache>
                <c:formatCode>General</c:formatCode>
                <c:ptCount val="4"/>
                <c:pt idx="0">
                  <c:v>169</c:v>
                </c:pt>
                <c:pt idx="1">
                  <c:v>131</c:v>
                </c:pt>
                <c:pt idx="2">
                  <c:v>211</c:v>
                </c:pt>
                <c:pt idx="3">
                  <c:v>105</c:v>
                </c:pt>
              </c:numCache>
            </c:numRef>
          </c:val>
        </c:ser>
        <c:ser>
          <c:idx val="2"/>
          <c:order val="2"/>
          <c:tx>
            <c:strRef>
              <c:f>INTERNAÇÕES!$AA$36</c:f>
              <c:strCache>
                <c:ptCount val="1"/>
                <c:pt idx="0">
                  <c:v>3º QD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4.3323856117274365E-2"/>
                  <c:y val="-9.876474083198826E-3"/>
                </c:manualLayout>
              </c:layout>
              <c:showVal val="1"/>
            </c:dLbl>
            <c:dLbl>
              <c:idx val="2"/>
              <c:layout>
                <c:manualLayout>
                  <c:x val="6.722667328542582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5.9757042920378499E-2"/>
                  <c:y val="-4.4444133374394575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showVal val="1"/>
          </c:dLbls>
          <c:cat>
            <c:strRef>
              <c:f>INTERNAÇÕES!$AE$33:$AH$33</c:f>
              <c:strCache>
                <c:ptCount val="4"/>
                <c:pt idx="0">
                  <c:v>CUR</c:v>
                </c:pt>
                <c:pt idx="1">
                  <c:v>PN</c:v>
                </c:pt>
                <c:pt idx="2">
                  <c:v>PC</c:v>
                </c:pt>
                <c:pt idx="3">
                  <c:v>OO</c:v>
                </c:pt>
              </c:strCache>
            </c:strRef>
          </c:cat>
          <c:val>
            <c:numRef>
              <c:f>INTERNAÇÕES!$AE$36:$AH$36</c:f>
              <c:numCache>
                <c:formatCode>General</c:formatCode>
                <c:ptCount val="4"/>
                <c:pt idx="0">
                  <c:v>206</c:v>
                </c:pt>
                <c:pt idx="1">
                  <c:v>117</c:v>
                </c:pt>
                <c:pt idx="2">
                  <c:v>191</c:v>
                </c:pt>
                <c:pt idx="3">
                  <c:v>95</c:v>
                </c:pt>
              </c:numCache>
            </c:numRef>
          </c:val>
        </c:ser>
        <c:dLbls>
          <c:showVal val="1"/>
        </c:dLbls>
        <c:shape val="box"/>
        <c:axId val="86033536"/>
        <c:axId val="86035072"/>
        <c:axId val="0"/>
      </c:bar3DChart>
      <c:catAx>
        <c:axId val="860335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86035072"/>
        <c:crosses val="autoZero"/>
        <c:auto val="1"/>
        <c:lblAlgn val="ctr"/>
        <c:lblOffset val="100"/>
      </c:catAx>
      <c:valAx>
        <c:axId val="86035072"/>
        <c:scaling>
          <c:orientation val="minMax"/>
        </c:scaling>
        <c:delete val="1"/>
        <c:axPos val="l"/>
        <c:numFmt formatCode="General" sourceLinked="1"/>
        <c:tickLblPos val="nextTo"/>
        <c:crossAx val="8603353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800"/>
          </a:pPr>
          <a:endParaRPr lang="pt-BR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13727FCC-5B3A-4527-A4A2-8C0ADC388440}" type="datetimeFigureOut">
              <a:rPr lang="pt-BR" smtClean="0"/>
              <a:pPr/>
              <a:t>3/4/2019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797246" y="6746119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19AAACD-CC42-4A26-9598-9D63F00ADF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3866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720B8-5F6D-461C-8261-3970A6136020}" type="datetimeFigureOut">
              <a:rPr lang="pt-BR" smtClean="0"/>
              <a:pPr/>
              <a:t>3/4/2019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23938" y="3373438"/>
            <a:ext cx="8186737" cy="319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68AB8-9DD6-4D49-9A63-6EBC970D33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68AB8-9DD6-4D49-9A63-6EBC970D333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3/4/2019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3/4/2019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3/4/2019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3/4/2019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3/4/2019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3/4/2019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3/4/2019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3/4/2019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3/4/2019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3/4/2019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5BEC-EB18-4043-8A75-4EB6BBC9CE66}" type="datetimeFigureOut">
              <a:rPr lang="pt-BR" smtClean="0"/>
              <a:pPr/>
              <a:t>3/4/2019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0A5BEC-EB18-4043-8A75-4EB6BBC9CE66}" type="datetimeFigureOut">
              <a:rPr lang="pt-BR" smtClean="0"/>
              <a:pPr/>
              <a:t>3/4/2019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7FEEA5-9F27-468A-AC48-4BA45FE144B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1285884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HOSPITAL MUNICIPAL / PA</a:t>
            </a:r>
            <a:br>
              <a:rPr lang="pt-BR" sz="4000" b="1" dirty="0" smtClean="0">
                <a:solidFill>
                  <a:schemeClr val="tx1"/>
                </a:solidFill>
              </a:rPr>
            </a:br>
            <a:endParaRPr lang="pt-BR" sz="4000" dirty="0">
              <a:solidFill>
                <a:schemeClr val="tx1"/>
              </a:solidFill>
            </a:endParaRPr>
          </a:p>
        </p:txBody>
      </p:sp>
      <p:pic>
        <p:nvPicPr>
          <p:cNvPr id="9" name="Espaço Reservado para Conteúdo 3" descr="http://photos.wikimapia.org/p/00/00/91/28/45_big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33575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4" descr="2018-03-20-PHOTO-000000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71678"/>
            <a:ext cx="30718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HOSPITAL MUNICIPAL</a:t>
            </a:r>
            <a:endParaRPr lang="pt-BR" dirty="0"/>
          </a:p>
        </p:txBody>
      </p:sp>
      <p:pic>
        <p:nvPicPr>
          <p:cNvPr id="3" name="Espaço Reservado para Conteúdo 3" descr="http://photos.wikimapia.org/p/00/00/91/28/45_big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521497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LEITOS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57224" y="2143116"/>
            <a:ext cx="6000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/>
              <a:t>O HOSPITAL CONTA COM 68 LEITOS  SENDO:</a:t>
            </a:r>
          </a:p>
          <a:p>
            <a:pPr>
              <a:defRPr/>
            </a:pPr>
            <a:endParaRPr lang="pt-BR" b="1" dirty="0" smtClean="0"/>
          </a:p>
          <a:p>
            <a:pPr>
              <a:defRPr/>
            </a:pPr>
            <a:r>
              <a:rPr lang="pt-BR" b="1" dirty="0" smtClean="0"/>
              <a:t>18  CLINICA MÉDICA </a:t>
            </a:r>
          </a:p>
          <a:p>
            <a:pPr>
              <a:defRPr/>
            </a:pPr>
            <a:r>
              <a:rPr lang="pt-BR" b="1" dirty="0" smtClean="0"/>
              <a:t>20 CLINICA CIRÚRGICA;</a:t>
            </a:r>
          </a:p>
          <a:p>
            <a:pPr>
              <a:defRPr/>
            </a:pPr>
            <a:r>
              <a:rPr lang="pt-BR" b="1" dirty="0" smtClean="0"/>
              <a:t>08  CLINICA PEDIATRICA;</a:t>
            </a:r>
          </a:p>
          <a:p>
            <a:pPr>
              <a:defRPr/>
            </a:pPr>
            <a:r>
              <a:rPr lang="pt-BR" b="1" dirty="0" smtClean="0"/>
              <a:t>04  PRÉ PARTO; </a:t>
            </a:r>
          </a:p>
          <a:p>
            <a:pPr>
              <a:defRPr/>
            </a:pPr>
            <a:r>
              <a:rPr lang="pt-BR" b="1" dirty="0" smtClean="0"/>
              <a:t>12  ALCON ;</a:t>
            </a:r>
          </a:p>
          <a:p>
            <a:pPr>
              <a:defRPr/>
            </a:pPr>
            <a:r>
              <a:rPr lang="pt-BR" b="1" dirty="0" smtClean="0"/>
              <a:t>04  OBSTÉ TRICO </a:t>
            </a:r>
          </a:p>
          <a:p>
            <a:pPr>
              <a:defRPr/>
            </a:pPr>
            <a:r>
              <a:rPr lang="pt-BR" b="1" dirty="0" smtClean="0"/>
              <a:t>02  COMPLEMENTAR.</a:t>
            </a:r>
          </a:p>
          <a:p>
            <a:pPr>
              <a:defRPr/>
            </a:pPr>
            <a:endParaRPr lang="pt-B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INTERNAÇÕES HOSPITALARES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Espaço Reservado para Conteúdo 3"/>
          <p:cNvGraphicFramePr>
            <a:graphicFrameLocks/>
          </p:cNvGraphicFramePr>
          <p:nvPr/>
        </p:nvGraphicFramePr>
        <p:xfrm>
          <a:off x="457200" y="1600200"/>
          <a:ext cx="8229600" cy="405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INTERNAÇÕES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QUANTIDADE-</a:t>
                      </a:r>
                    </a:p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3º QUADRIMESTRE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QUANTIDADE/2018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CLÍNICA MÉDICA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380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1513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CLÍNICA PEDIATRICA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PARTO NORMAL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117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421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PARTO CESÁREO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191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622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CIRURGIA ELETIVA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345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571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CIRURGIA</a:t>
                      </a:r>
                      <a:r>
                        <a:rPr lang="pt-BR" baseline="0" dirty="0" smtClean="0"/>
                        <a:t> DE URGÊNCIA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206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562</a:t>
                      </a:r>
                      <a:endParaRPr lang="pt-BR" dirty="0"/>
                    </a:p>
                  </a:txBody>
                  <a:tcPr/>
                </a:tc>
              </a:tr>
              <a:tr h="447366">
                <a:tc>
                  <a:txBody>
                    <a:bodyPr/>
                    <a:lstStyle/>
                    <a:p>
                      <a:r>
                        <a:rPr lang="pt-BR" dirty="0" smtClean="0"/>
                        <a:t>OUTRAS OCORRÊNCIAS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95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278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PSIQUIATRIA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TOTAL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1.384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4.149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INTERNAÇÕES HOSPITALARES</a:t>
            </a: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85720" y="1357298"/>
          <a:ext cx="828680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INTERNAÇÕES HOSPITALARES</a:t>
            </a: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357158" y="1357298"/>
          <a:ext cx="850109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INTERNAÇÕES HOSPITALARES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Espaço Reservado para Conteúdo 4"/>
          <p:cNvGraphicFramePr>
            <a:graphicFrameLocks/>
          </p:cNvGraphicFramePr>
          <p:nvPr/>
        </p:nvGraphicFramePr>
        <p:xfrm>
          <a:off x="457200" y="1600200"/>
          <a:ext cx="7829576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90"/>
                <a:gridCol w="928694"/>
                <a:gridCol w="1000132"/>
                <a:gridCol w="1643074"/>
                <a:gridCol w="1000132"/>
                <a:gridCol w="1013837"/>
                <a:gridCol w="1343617"/>
              </a:tblGrid>
              <a:tr h="370840"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>
                          <a:solidFill>
                            <a:schemeClr val="tx1"/>
                          </a:solidFill>
                        </a:rPr>
                        <a:t>INTERNAÇÕES</a:t>
                      </a:r>
                      <a:r>
                        <a:rPr lang="pt-BR" sz="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B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AIH APR..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VALOR TOTAL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VALOR MÉDIO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MÉDIA PERM..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chemeClr val="tx1"/>
                          </a:solidFill>
                        </a:rPr>
                        <a:t>TAXA MORTALIDADE</a:t>
                      </a:r>
                      <a:r>
                        <a:rPr lang="pt-B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3º QUADR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1.469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1.469</a:t>
                      </a:r>
                    </a:p>
                    <a:p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704.271,65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479,42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3,8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3,06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2018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4. 149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4. 149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1.951.456,71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481,27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3,8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4,02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4" descr="Resultado de imagem para paciente em leito hospita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643314"/>
            <a:ext cx="4000500" cy="26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FATURAMENTO:   MAC/SIA</a:t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85852" y="1785926"/>
          <a:ext cx="6858048" cy="221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3429024"/>
              </a:tblGrid>
              <a:tr h="55364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PERIODO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VALOR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53645">
                <a:tc>
                  <a:txBody>
                    <a:bodyPr/>
                    <a:lstStyle/>
                    <a:p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1. 122.383,95</a:t>
                      </a:r>
                      <a:endParaRPr lang="pt-BR" dirty="0"/>
                    </a:p>
                  </a:txBody>
                  <a:tcPr/>
                </a:tc>
              </a:tr>
              <a:tr h="553645">
                <a:tc>
                  <a:txBody>
                    <a:bodyPr/>
                    <a:lstStyle/>
                    <a:p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1.731.779,28</a:t>
                      </a:r>
                    </a:p>
                  </a:txBody>
                  <a:tcPr/>
                </a:tc>
              </a:tr>
              <a:tr h="553645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2018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1.951.546,71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C:\Documents and Settings\Administrador.PREFEITURA\Meus documentos\Downloads\IMG-20171011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5" y="4214818"/>
            <a:ext cx="2714644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FIMMM!!!!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1858" name="AutoShape 2" descr="Resultado de imagem para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860" name="AutoShape 4" descr="Resultado de imagem para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862" name="AutoShape 6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864" name="AutoShape 8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866" name="AutoShape 1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868" name="AutoShape 12" descr="Resultado de imagem para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870" name="AutoShape 14" descr="Resultado de imagem para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872" name="AutoShape 16" descr="Caractere ponto de interrogação com musculação represen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1874" name="Picture 18" descr="http://www.culturamix.com/wp-content/uploads/2010/05/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643470" cy="3810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PRONTO ATENDIMENTO - PA</a:t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dirty="0"/>
          </a:p>
        </p:txBody>
      </p:sp>
      <p:pic>
        <p:nvPicPr>
          <p:cNvPr id="3" name="Imagem 4" descr="2018-03-20-PHOTO-00000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929066"/>
            <a:ext cx="3214690" cy="251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857224" y="1571612"/>
            <a:ext cx="7500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pt-BR" b="1" dirty="0" smtClean="0"/>
              <a:t>É REFERÊNCIA PARA 11 MUNÍCIPIOS DA REGIÃO DE SAÚDE DE UNAI-MG.</a:t>
            </a:r>
          </a:p>
          <a:p>
            <a:pPr marL="342900" indent="-342900">
              <a:defRPr/>
            </a:pPr>
            <a:endParaRPr lang="pt-BR" dirty="0" smtClean="0"/>
          </a:p>
          <a:p>
            <a:pPr marL="342900" indent="-342900">
              <a:buAutoNum type="arabicPlain" startAt="3"/>
              <a:defRPr/>
            </a:pPr>
            <a:r>
              <a:rPr lang="pt-BR" dirty="0" smtClean="0"/>
              <a:t>Consultórios   médico;</a:t>
            </a:r>
          </a:p>
          <a:p>
            <a:pPr marL="342900" indent="-342900">
              <a:defRPr/>
            </a:pPr>
            <a:r>
              <a:rPr lang="pt-BR" dirty="0" smtClean="0"/>
              <a:t>1  </a:t>
            </a:r>
            <a:r>
              <a:rPr lang="pt-BR" dirty="0" smtClean="0"/>
              <a:t>  Sala </a:t>
            </a:r>
            <a:r>
              <a:rPr lang="pt-BR" dirty="0" smtClean="0"/>
              <a:t>de emergência  com um Box em anexo;</a:t>
            </a:r>
          </a:p>
          <a:p>
            <a:pPr marL="342900" indent="-342900">
              <a:buAutoNum type="arabicPlain" startAt="6"/>
              <a:defRPr/>
            </a:pPr>
            <a:r>
              <a:rPr lang="pt-BR" dirty="0" smtClean="0"/>
              <a:t>Leitos de observação clínica;</a:t>
            </a:r>
          </a:p>
          <a:p>
            <a:pPr marL="342900" indent="-342900">
              <a:buAutoNum type="arabicPlain" startAt="4"/>
              <a:defRPr/>
            </a:pPr>
            <a:r>
              <a:rPr lang="pt-BR" dirty="0" smtClean="0"/>
              <a:t>Leitos de pediatria ;</a:t>
            </a:r>
          </a:p>
          <a:p>
            <a:pPr marL="342900" indent="-342900">
              <a:buAutoNum type="arabicPlain"/>
              <a:defRPr/>
            </a:pPr>
            <a:r>
              <a:rPr lang="pt-BR" dirty="0" smtClean="0"/>
              <a:t>Isolamento.</a:t>
            </a:r>
          </a:p>
          <a:p>
            <a:pPr marL="342900" indent="-342900">
              <a:defRPr/>
            </a:pPr>
            <a:r>
              <a:rPr lang="pt-BR" dirty="0" smtClean="0"/>
              <a:t>1    sala de hidratação venosa  (sala vip);</a:t>
            </a:r>
          </a:p>
          <a:p>
            <a:pPr marL="342900" indent="-342900">
              <a:defRPr/>
            </a:pPr>
            <a:endParaRPr lang="pt-BR" dirty="0" smtClean="0"/>
          </a:p>
          <a:p>
            <a:pPr marL="342900" indent="-342900"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ATENDIMENTO - PA 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Espaço Reservado para Conteúdo 3"/>
          <p:cNvGraphicFramePr>
            <a:graphicFrameLocks/>
          </p:cNvGraphicFramePr>
          <p:nvPr/>
        </p:nvGraphicFramePr>
        <p:xfrm>
          <a:off x="457200" y="1600200"/>
          <a:ext cx="8229600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6"/>
                <a:gridCol w="1534494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consulta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3º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b="1" dirty="0" smtClean="0">
                          <a:solidFill>
                            <a:schemeClr val="tx1"/>
                          </a:solidFill>
                        </a:rPr>
                        <a:t>MÉDICA- CLINICO GERAL </a:t>
                      </a:r>
                      <a:endParaRPr lang="pt-BR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17.875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15.375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11.752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45.002</a:t>
                      </a:r>
                      <a:endParaRPr lang="pt-B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b="1" dirty="0" smtClean="0">
                          <a:solidFill>
                            <a:schemeClr val="tx1"/>
                          </a:solidFill>
                        </a:rPr>
                        <a:t>MÉDICA ESPECIALIZADA </a:t>
                      </a:r>
                      <a:endParaRPr lang="pt-BR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18.029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15.261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9.279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42.569</a:t>
                      </a:r>
                      <a:endParaRPr lang="pt-B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b="1" dirty="0" smtClean="0">
                          <a:solidFill>
                            <a:schemeClr val="tx1"/>
                          </a:solidFill>
                        </a:rPr>
                        <a:t>NIVEL SUPERIOR ESPECIALIZADA </a:t>
                      </a:r>
                      <a:endParaRPr lang="pt-BR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31.488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25.439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22.426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79.353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b="1" dirty="0" smtClean="0">
                          <a:solidFill>
                            <a:schemeClr val="tx1"/>
                          </a:solidFill>
                        </a:rPr>
                        <a:t>TOTAL CONSULTA</a:t>
                      </a:r>
                      <a:r>
                        <a:rPr lang="pt-BR" sz="1100" b="1" baseline="0" dirty="0" smtClean="0">
                          <a:solidFill>
                            <a:schemeClr val="tx1"/>
                          </a:solidFill>
                        </a:rPr>
                        <a:t>  MÉDICA</a:t>
                      </a:r>
                      <a:endParaRPr lang="pt-BR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87.571 </a:t>
                      </a:r>
                      <a:endParaRPr lang="pt-B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b="1" dirty="0" smtClean="0">
                          <a:solidFill>
                            <a:schemeClr val="tx1"/>
                          </a:solidFill>
                        </a:rPr>
                        <a:t>QTIDADE OBSERVAÇÃO</a:t>
                      </a:r>
                      <a:endParaRPr lang="pt-BR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30%=26.919</a:t>
                      </a:r>
                      <a:endParaRPr lang="pt-B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MICROS~1\AppData\Local\Temp\Rar$DI34.480\IMG_20171010_183530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71942"/>
            <a:ext cx="3000396" cy="221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QUANTIDADE  DE PACIENTE OBSERVAÇÃO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Espaço Reservado para Conteúdo 3"/>
          <p:cNvGraphicFramePr>
            <a:graphicFrameLocks/>
          </p:cNvGraphicFramePr>
          <p:nvPr/>
        </p:nvGraphicFramePr>
        <p:xfrm>
          <a:off x="285720" y="1600200"/>
          <a:ext cx="8401080" cy="387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503044"/>
                <a:gridCol w="1680216"/>
                <a:gridCol w="1680216"/>
                <a:gridCol w="1680216"/>
              </a:tblGrid>
              <a:tr h="349991"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3º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57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OBS.08HS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7.998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6.507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9.215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23.720</a:t>
                      </a:r>
                      <a:endParaRPr lang="pt-BR" dirty="0"/>
                    </a:p>
                  </a:txBody>
                  <a:tcPr/>
                </a:tc>
              </a:tr>
              <a:tr h="557314">
                <a:tc>
                  <a:txBody>
                    <a:bodyPr/>
                    <a:lstStyle/>
                    <a:p>
                      <a:r>
                        <a:rPr lang="pt-BR" dirty="0" smtClean="0"/>
                        <a:t>OBS.24HS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1.063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1.424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3.199</a:t>
                      </a:r>
                      <a:endParaRPr lang="pt-BR" dirty="0"/>
                    </a:p>
                  </a:txBody>
                  <a:tcPr/>
                </a:tc>
              </a:tr>
              <a:tr h="557314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9.061</a:t>
                      </a:r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7.219</a:t>
                      </a:r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10.639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26.919</a:t>
                      </a:r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57314">
                <a:tc>
                  <a:txBody>
                    <a:bodyPr/>
                    <a:lstStyle/>
                    <a:p>
                      <a:r>
                        <a:rPr lang="pt-BR" dirty="0" smtClean="0"/>
                        <a:t>PAC/DIA</a:t>
                      </a:r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75</a:t>
                      </a:r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60</a:t>
                      </a:r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88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75</a:t>
                      </a:r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57314">
                <a:tc>
                  <a:txBody>
                    <a:bodyPr/>
                    <a:lstStyle/>
                    <a:p>
                      <a:r>
                        <a:rPr lang="pt-BR" dirty="0" smtClean="0"/>
                        <a:t>TOTAL DE  LEITOS</a:t>
                      </a:r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57314">
                <a:tc>
                  <a:txBody>
                    <a:bodyPr/>
                    <a:lstStyle/>
                    <a:p>
                      <a:r>
                        <a:rPr lang="pt-BR" dirty="0" smtClean="0"/>
                        <a:t>MACA/CADEIRA VIP</a:t>
                      </a:r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ADMINISTRAÇÃO DE MEDICAMENTOS - PA</a:t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Espaço Reservado para Conteúdo 3"/>
          <p:cNvGraphicFramePr>
            <a:graphicFrameLocks/>
          </p:cNvGraphicFramePr>
          <p:nvPr/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6"/>
                <a:gridCol w="1534494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MEDICAMENTO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3º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BÁSICA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59.902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51.247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49.822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160.971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ESPECIAL 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18.081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11.149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18.785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48.015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7522" name="AutoShape 2" descr="Resultado de imagem para administração de medicamen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526" name="AutoShape 6" descr="Resultado de imagem para administração de medicamen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7528" name="Picture 8" descr="Resultado de imagem para administração de medicamen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1" y="3020534"/>
            <a:ext cx="4214842" cy="3123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ATENDIMENTO ORTOPÉDICO 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   PROVISÓRIO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Espaço Reservado para Conteúdo 5"/>
          <p:cNvGraphicFramePr>
            <a:graphicFrameLocks/>
          </p:cNvGraphicFramePr>
          <p:nvPr/>
        </p:nvGraphicFramePr>
        <p:xfrm>
          <a:off x="428596" y="2214554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3º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ATEN.ORT.</a:t>
                      </a:r>
                    </a:p>
                    <a:p>
                      <a:r>
                        <a:rPr lang="pt-BR" dirty="0" smtClean="0"/>
                        <a:t>PROVISÓRIO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1.952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1.261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2.421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5.634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m 6" descr="2018-03-20-PHOTO-00000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643314"/>
            <a:ext cx="3357562" cy="278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ELETROCARDIOGRAMA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3º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ECG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797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627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357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1.781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4" descr="Resultado de imagem para e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857500"/>
            <a:ext cx="424815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SERVIÇO DE IMAGEM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57158" y="1857364"/>
          <a:ext cx="8072493" cy="304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768"/>
                <a:gridCol w="1499768"/>
                <a:gridCol w="1690986"/>
                <a:gridCol w="1536830"/>
                <a:gridCol w="1845141"/>
              </a:tblGrid>
              <a:tr h="561599"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1º QUADR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2º QU.ADR</a:t>
                      </a: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3º  QUADR</a:t>
                      </a:r>
                    </a:p>
                    <a:p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61599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RADIOGRAFIA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12.908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13.895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9.018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35.821</a:t>
                      </a:r>
                      <a:endParaRPr lang="pt-BR" dirty="0"/>
                    </a:p>
                  </a:txBody>
                  <a:tcPr/>
                </a:tc>
              </a:tr>
              <a:tr h="561599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MAMOGRAFIA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595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861</a:t>
                      </a:r>
                      <a:endParaRPr lang="pt-BR" dirty="0"/>
                    </a:p>
                  </a:txBody>
                  <a:tcPr/>
                </a:tc>
              </a:tr>
              <a:tr h="561599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ULTRASSONOGRAFIA 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1.448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2.144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1.552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5.244</a:t>
                      </a:r>
                      <a:endParaRPr lang="pt-BR" dirty="0"/>
                    </a:p>
                  </a:txBody>
                  <a:tcPr/>
                </a:tc>
              </a:tr>
              <a:tr h="561599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ARCO CIRURGICO 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129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129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Espaço Reservado para Conteúdo 3" descr="2018-03-20-PHOTO-000000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5000636"/>
            <a:ext cx="1628760" cy="1614479"/>
          </a:xfrm>
          <a:prstGeom prst="rect">
            <a:avLst/>
          </a:prstGeom>
        </p:spPr>
      </p:pic>
      <p:pic>
        <p:nvPicPr>
          <p:cNvPr id="5" name="Picture 2" descr="C:\Users\MICROS~1\AppData\Local\Temp\Rar$DI06.776\IMG_20171010_181504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636"/>
            <a:ext cx="1226350" cy="154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4" descr="2018-03-20-PHOTO-000000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000636"/>
            <a:ext cx="14484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EXAMES LABORATORIAIS 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42844" y="1142984"/>
          <a:ext cx="892975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5767</TotalTime>
  <Words>356</Words>
  <Application>Microsoft Office PowerPoint</Application>
  <PresentationFormat>Apresentação na tela (4:3)</PresentationFormat>
  <Paragraphs>222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Viagem</vt:lpstr>
      <vt:lpstr>HOSPITAL MUNICIPAL / PA </vt:lpstr>
      <vt:lpstr> PRONTO ATENDIMENTO - PA </vt:lpstr>
      <vt:lpstr>ATENDIMENTO - PA </vt:lpstr>
      <vt:lpstr>QUANTIDADE  DE PACIENTE OBSERVAÇÃO</vt:lpstr>
      <vt:lpstr> ADMINISTRAÇÃO DE MEDICAMENTOS - PA </vt:lpstr>
      <vt:lpstr>ATENDIMENTO ORTOPÉDICO     PROVISÓRIO</vt:lpstr>
      <vt:lpstr>ELETROCARDIOGRAMA</vt:lpstr>
      <vt:lpstr>SERVIÇO DE IMAGEM</vt:lpstr>
      <vt:lpstr>EXAMES LABORATORIAIS </vt:lpstr>
      <vt:lpstr>HOSPITAL MUNICIPAL</vt:lpstr>
      <vt:lpstr>LEITOS </vt:lpstr>
      <vt:lpstr>INTERNAÇÕES HOSPITALARES</vt:lpstr>
      <vt:lpstr>INTERNAÇÕES HOSPITALARES</vt:lpstr>
      <vt:lpstr>INTERNAÇÕES HOSPITALARES</vt:lpstr>
      <vt:lpstr>INTERNAÇÕES HOSPITALARES</vt:lpstr>
      <vt:lpstr> FATURAMENTO:   MAC/SIA </vt:lpstr>
      <vt:lpstr>FIMMM!!!!</vt:lpstr>
    </vt:vector>
  </TitlesOfParts>
  <Company>Unknown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DE GESTÃO DA SECRETARIA MUNICIPAL DE SAÚDE</dc:title>
  <dc:creator>Administrador</dc:creator>
  <cp:lastModifiedBy>Administrador</cp:lastModifiedBy>
  <cp:revision>588</cp:revision>
  <dcterms:created xsi:type="dcterms:W3CDTF">2014-04-15T15:46:48Z</dcterms:created>
  <dcterms:modified xsi:type="dcterms:W3CDTF">2019-04-03T16:11:51Z</dcterms:modified>
</cp:coreProperties>
</file>