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charts/chart28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charts/chart17.xml" ContentType="application/vnd.openxmlformats-officedocument.drawingml.chart+xml"/>
  <Override PartName="/ppt/charts/chart26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31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charts/chart2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charts/chart19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handoutMasterIdLst>
    <p:handoutMasterId r:id="rId4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93" r:id="rId9"/>
    <p:sldId id="333" r:id="rId10"/>
    <p:sldId id="263" r:id="rId11"/>
    <p:sldId id="330" r:id="rId12"/>
    <p:sldId id="305" r:id="rId13"/>
    <p:sldId id="321" r:id="rId14"/>
    <p:sldId id="322" r:id="rId15"/>
    <p:sldId id="265" r:id="rId16"/>
    <p:sldId id="264" r:id="rId17"/>
    <p:sldId id="296" r:id="rId18"/>
    <p:sldId id="267" r:id="rId19"/>
    <p:sldId id="268" r:id="rId20"/>
    <p:sldId id="313" r:id="rId21"/>
    <p:sldId id="307" r:id="rId22"/>
    <p:sldId id="270" r:id="rId23"/>
    <p:sldId id="271" r:id="rId24"/>
    <p:sldId id="309" r:id="rId25"/>
    <p:sldId id="331" r:id="rId26"/>
    <p:sldId id="325" r:id="rId27"/>
    <p:sldId id="310" r:id="rId28"/>
    <p:sldId id="315" r:id="rId29"/>
    <p:sldId id="327" r:id="rId30"/>
    <p:sldId id="274" r:id="rId31"/>
    <p:sldId id="326" r:id="rId32"/>
    <p:sldId id="276" r:id="rId33"/>
    <p:sldId id="318" r:id="rId34"/>
    <p:sldId id="319" r:id="rId35"/>
    <p:sldId id="288" r:id="rId36"/>
    <p:sldId id="332" r:id="rId37"/>
    <p:sldId id="289" r:id="rId38"/>
    <p:sldId id="323" r:id="rId39"/>
    <p:sldId id="320" r:id="rId40"/>
    <p:sldId id="300" r:id="rId41"/>
    <p:sldId id="311" r:id="rId42"/>
    <p:sldId id="317" r:id="rId43"/>
    <p:sldId id="290" r:id="rId44"/>
    <p:sldId id="301" r:id="rId45"/>
  </p:sldIdLst>
  <p:sldSz cx="9144000" cy="6858000" type="screen4x3"/>
  <p:notesSz cx="10234613" cy="710247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Estilo Mé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Estilo Médio 4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ocuments\RONY_SMS\RELAT&#211;RIO\RELAT&#211;RIO%20DE%20GEST&#195;O\RAG_2017\RDQ_3%20QUAD\indicadores%20FINANCEIROS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ocuments\RONY_SMS\RELAT&#211;RIO\RELAT&#211;RIO%20DE%20GEST&#195;O\RAG_2017\RDQ_3%20QUAD\indicadores%20FINANCEIROS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ocuments\RONY_SMS\RELAT&#211;RIO\RELAT&#211;RIO%20DE%20GEST&#195;O\RAG_2017\RDQ_3%20QUAD\indicadores%20FINANCEIROS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ocuments\RONY_SMS\RELAT&#211;RIO\RELAT&#211;RIO%20DE%20GEST&#195;O\RAG_2017\RDQ_3%20QUAD\indicadores%20FINANCEIROS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ocuments\RONY_SMS\RELAT&#211;RIO\RELAT&#211;RIO%20DE%20GEST&#195;O\RAG_2017\RDQ_3%20QUAD\indicadores%20FINANCEIROS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ocuments\RONY_SMS\RELAT&#211;RIO\RELAT&#211;RIO%20DE%20GEST&#195;O\RAG_2017\RDQ_3%20QUAD\indicadores%20FINANCEIROS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ocuments\RONY_SMS\RELAT&#211;RIO\RELAT&#211;RIO%20DE%20GEST&#195;O\RAG_2017\RDQ_3%20QUAD\indicadores%20FINANCEIROS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ocuments\RONY_SMS\RELAT&#211;RIO\RELAT&#211;RIO%20DE%20GEST&#195;O\RAG_2017\RDQ_3%20QUAD\QUADROS%20E%20GR&#193;FICOS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ocuments\RONY_SMS\RELAT&#211;RIO\RELAT&#211;RIO%20DE%20GEST&#195;O\RAG_2017\RDQ_3%20QUAD\QUADROS%20E%20GR&#193;FICOS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ocuments\RONY_SMS\RELAT&#211;RIO\RELAT&#211;RIO%20DE%20GEST&#195;O\RAG_2017\RDQ_3%20QUAD\QUADROS%20E%20GR&#193;FICOS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ocuments\RONY_SMS\RELAT&#211;RIO\RELAT&#211;RIO%20DE%20GEST&#195;O\RAG_2017\RDQ_3%20QUAD\QUADROS%20E%20GR&#193;FICO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ocuments\RONY_SMS\RELAT&#211;RIO\RELAT&#211;RIO%20DE%20GEST&#195;O\RAG_2017\RDQ_3%20QUAD\indicadores%20FINANCEIROS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ocuments\RONY_SMS\RELAT&#211;RIO\RELAT&#211;RIO%20DE%20GEST&#195;O\RAG_2017\RDQ_3%20QUAD\QUADROS%20E%20GR&#193;FICOS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ocuments\RONY_SMS\RELAT&#211;RIO\RELAT&#211;RIO%20DE%20GEST&#195;O\RAG_2017\RDQ_3%20QUAD\QUADROS%20E%20GR&#193;FICOS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ocuments\RONY_SMS\RELAT&#211;RIO\RELAT&#211;RIO%20DE%20GEST&#195;O\RAG_2017\RDQ_3%20QUAD\QUADROS%20E%20GR&#193;FICOS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ocuments\RONY_SMS\RELAT&#211;RIO\RELAT&#211;RIO%20DE%20GEST&#195;O\RAG_2017\RDQ_3%20QUAD\QUADROS%20E%20GR&#193;FICOS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ocuments\RONY_SMS\RELAT&#211;RIO\RELAT&#211;RIO%20DE%20GEST&#195;O\RAG_2017\RDQ_3%20QUAD\QUADROS%20E%20GR&#193;FICOS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ocuments\RONY_SMS\RELAT&#211;RIO\RELAT&#211;RIO%20DE%20GEST&#195;O\RAG_2017\RDQ_3%20QUAD\QUADROS%20E%20GR&#193;FICOS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ocuments\RONY_SMS\RELAT&#211;RIO\RELAT&#211;RIO%20DE%20GEST&#195;O\RAG_2017\RDQ_3%20QUAD\QUADROS%20E%20GR&#193;FICOS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ocuments\RONY_SMS\RELAT&#211;RIO\RELAT&#211;RIO%20DE%20GEST&#195;O\RAG_2017\RDQ_3%20QUAD\QUADROS%20E%20GR&#193;FICOS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ocuments\RONY_SMS\RELAT&#211;RIO\RELAT&#211;RIO%20DE%20GEST&#195;O\RAG_2017\RDQ_3%20QUAD\QUADROS%20E%20GR&#193;FICOS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ocuments\RONY_SMS\RELAT&#211;RIO\RELAT&#211;RIO%20DE%20GEST&#195;O\RAG_2017\RDQ_3%20QUAD\QUADROS%20E%20GR&#193;FICO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ocuments\RONY_SMS\RELAT&#211;RIO\RELAT&#211;RIO%20DE%20GEST&#195;O\RAG_2017\RDQ_3%20QUAD\indicadores%20FINANCEIROS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ocuments\RONY_SMS\RELAT&#211;RIO\RELAT&#211;RIO%20DE%20GEST&#195;O\RAG_2017\RDQ_3%20QUAD\QUADROS%20E%20GR&#193;FICOS.xlsx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ocuments\RONY_SMS\RELAT&#211;RIO\RELAT&#211;RIO%20DE%20GEST&#195;O\RAG_2017\RDQ_3%20QUAD\QUADROS%20E%20GR&#193;FICO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ocuments\RONY_SMS\RELAT&#211;RIO\RELAT&#211;RIO%20DE%20GEST&#195;O\RAG_2017\RDQ_3%20QUAD\indicadores%20FINANCEIRO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ocuments\RONY_SMS\RELAT&#211;RIO\RELAT&#211;RIO%20DE%20GEST&#195;O\RAG_2017\RDQ_3%20QUAD\indicadores%20FINANCEIRO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ocuments\RONY_SMS\RELAT&#211;RIO\RELAT&#211;RIO%20DE%20GEST&#195;O\RAG_2017\RDQ_3%20QUAD\indicadores%20FINANCEIRO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ocuments\RONY_SMS\RELAT&#211;RIO\RELAT&#211;RIO%20DE%20GEST&#195;O\RAG_2017\RDQ_3%20QUAD\indicadores%20FINANCEIRO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ocuments\RONY_SMS\RELAT&#211;RIO\RELAT&#211;RIO%20DE%20GEST&#195;O\RAG_2017\RDQ_3%20QUAD\indicadores%20FINANCEIROS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ocuments\RONY_SMS\RELAT&#211;RIO\RELAT&#211;RIO%20DE%20GEST&#195;O\RAG_2017\RDQ_3%20QUAD\indicadores%20FINANCEIRO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title>
      <c:tx>
        <c:rich>
          <a:bodyPr/>
          <a:lstStyle/>
          <a:p>
            <a:pPr>
              <a:defRPr/>
            </a:pPr>
            <a:r>
              <a:rPr lang="pt-BR"/>
              <a:t>RECEITA DE</a:t>
            </a:r>
            <a:r>
              <a:rPr lang="pt-BR" baseline="0"/>
              <a:t> TRIBUTOS MUNICIPAIS</a:t>
            </a:r>
            <a:endParaRPr lang="pt-BR"/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1"/>
          <c:order val="1"/>
          <c:spPr>
            <a:solidFill>
              <a:srgbClr val="0070C0"/>
            </a:solidFill>
          </c:spPr>
          <c:dLbls>
            <c:showVal val="1"/>
          </c:dLbls>
          <c:cat>
            <c:multiLvlStrRef>
              <c:f>receita_despesa!$B$2:$C$2</c:f>
            </c:multiLvlStrRef>
          </c:cat>
          <c:val>
            <c:numRef>
              <c:f>receita_despesa!$B$3:$C$3</c:f>
            </c:numRef>
          </c:val>
        </c:ser>
        <c:ser>
          <c:idx val="0"/>
          <c:order val="0"/>
          <c:dLbls>
            <c:dLbl>
              <c:idx val="0"/>
              <c:layout>
                <c:manualLayout>
                  <c:x val="3.6150983519404663E-2"/>
                  <c:y val="-6.1946888266348872E-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-0.11504422106607677"/>
                </c:manualLayout>
              </c:layout>
              <c:showVal val="1"/>
            </c:dLbl>
            <c:dLbl>
              <c:idx val="2"/>
              <c:layout>
                <c:manualLayout>
                  <c:x val="-7.7971808814668791E-17"/>
                  <c:y val="-0.10914451742166258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/>
                </a:pPr>
                <a:endParaRPr lang="pt-BR"/>
              </a:p>
            </c:txPr>
            <c:showVal val="1"/>
          </c:dLbls>
          <c:cat>
            <c:strRef>
              <c:f>'[indicadores FINANCEIROS.xlsx]receita_despesa'!$B$2:$D$2</c:f>
              <c:strCache>
                <c:ptCount val="3"/>
                <c:pt idx="0">
                  <c:v>3º QUAD/17</c:v>
                </c:pt>
                <c:pt idx="1">
                  <c:v>3º QUAD/16</c:v>
                </c:pt>
                <c:pt idx="2">
                  <c:v>3º QUAD/15</c:v>
                </c:pt>
              </c:strCache>
            </c:strRef>
          </c:cat>
          <c:val>
            <c:numRef>
              <c:f>'[indicadores FINANCEIROS.xlsx]receita_despesa'!$B$3:$D$3</c:f>
              <c:numCache>
                <c:formatCode>_-"R$"\ * #,##0.00_-;\-"R$"\ * #,##0.00_-;_-"R$"\ * "-"??_-;_-@_-</c:formatCode>
                <c:ptCount val="3"/>
                <c:pt idx="0">
                  <c:v>31621439.849999998</c:v>
                </c:pt>
                <c:pt idx="1">
                  <c:v>29007075.029999997</c:v>
                </c:pt>
                <c:pt idx="2">
                  <c:v>27579186.640000001</c:v>
                </c:pt>
              </c:numCache>
            </c:numRef>
          </c:val>
        </c:ser>
        <c:dLbls>
          <c:showVal val="1"/>
        </c:dLbls>
        <c:shape val="box"/>
        <c:axId val="55609600"/>
        <c:axId val="55631872"/>
        <c:axId val="0"/>
      </c:bar3DChart>
      <c:catAx>
        <c:axId val="5560960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800" b="1"/>
            </a:pPr>
            <a:endParaRPr lang="pt-BR"/>
          </a:p>
        </c:txPr>
        <c:crossAx val="55631872"/>
        <c:crosses val="autoZero"/>
        <c:auto val="1"/>
        <c:lblAlgn val="ctr"/>
        <c:lblOffset val="100"/>
      </c:catAx>
      <c:valAx>
        <c:axId val="55631872"/>
        <c:scaling>
          <c:orientation val="minMax"/>
        </c:scaling>
        <c:delete val="1"/>
        <c:axPos val="l"/>
        <c:numFmt formatCode="_-&quot;R$&quot;\ * #,##0.00_-;\-&quot;R$&quot;\ * #,##0.00_-;_-&quot;R$&quot;\ * &quot;-&quot;??_-;_-@_-" sourceLinked="1"/>
        <c:majorTickMark val="none"/>
        <c:tickLblPos val="nextTo"/>
        <c:crossAx val="55609600"/>
        <c:crosses val="autoZero"/>
        <c:crossBetween val="between"/>
      </c:valAx>
    </c:plotArea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tx>
        <c:rich>
          <a:bodyPr/>
          <a:lstStyle/>
          <a:p>
            <a:pPr>
              <a:defRPr/>
            </a:pPr>
            <a:r>
              <a:rPr lang="pt-BR"/>
              <a:t>%</a:t>
            </a:r>
            <a:r>
              <a:rPr lang="pt-BR" baseline="0"/>
              <a:t> RECURSOS PRÓPRIOS APLICADOS</a:t>
            </a:r>
            <a:endParaRPr lang="pt-BR"/>
          </a:p>
        </c:rich>
      </c:tx>
      <c:layout/>
    </c:title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receita_despesa!$A$72</c:f>
              <c:strCache>
                <c:ptCount val="1"/>
                <c:pt idx="0">
                  <c:v>VALOR  MÍNIMO (15%)</c:v>
                </c:pt>
              </c:strCache>
            </c:strRef>
          </c:tx>
          <c:dLbls>
            <c:dLbl>
              <c:idx val="0"/>
              <c:layout>
                <c:manualLayout>
                  <c:x val="-5.3742802303262956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R$ </a:t>
                    </a:r>
                    <a:r>
                      <a:rPr lang="en-US" dirty="0"/>
                      <a:t>21.120.863,49 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-3.0178833578006166E-2"/>
                  <c:y val="-7.6569879211471889E-2"/>
                </c:manualLayout>
              </c:layout>
              <c:showVal val="1"/>
            </c:dLbl>
            <c:dLbl>
              <c:idx val="2"/>
              <c:layout>
                <c:manualLayout>
                  <c:x val="-1.6669891899105851E-2"/>
                  <c:y val="-7.1830444496123982E-2"/>
                </c:manualLayout>
              </c:layout>
              <c:showVal val="1"/>
            </c:dLbl>
            <c:txPr>
              <a:bodyPr/>
              <a:lstStyle/>
              <a:p>
                <a:pPr>
                  <a:defRPr sz="2000" b="1"/>
                </a:pPr>
                <a:endParaRPr lang="pt-BR"/>
              </a:p>
            </c:txPr>
            <c:showVal val="1"/>
          </c:dLbls>
          <c:val>
            <c:numRef>
              <c:f>receita_despesa!$B$72:$D$72</c:f>
              <c:numCache>
                <c:formatCode>_-"R$"\ * #,##0.00_-;\-"R$"\ * #,##0.00_-;_-"R$"\ * "-"??_-;_-@_-</c:formatCode>
                <c:ptCount val="3"/>
                <c:pt idx="0" formatCode="_-* #,##0.00_-;\-* #,##0.00_-;_-* &quot;-&quot;??_-;_-@_-">
                  <c:v>21120863.489999976</c:v>
                </c:pt>
                <c:pt idx="1">
                  <c:v>16682961.449999984</c:v>
                </c:pt>
                <c:pt idx="2">
                  <c:v>18140099.050000001</c:v>
                </c:pt>
              </c:numCache>
            </c:numRef>
          </c:val>
        </c:ser>
        <c:ser>
          <c:idx val="1"/>
          <c:order val="1"/>
          <c:tx>
            <c:strRef>
              <c:f>receita_despesa!$A$73</c:f>
              <c:strCache>
                <c:ptCount val="1"/>
                <c:pt idx="0">
                  <c:v>VALOR APLICADO </c:v>
                </c:pt>
              </c:strCache>
            </c:strRef>
          </c:tx>
          <c:dLbls>
            <c:dLbl>
              <c:idx val="0"/>
              <c:layout>
                <c:manualLayout>
                  <c:x val="-5.3742802303262956E-2"/>
                  <c:y val="1.622059601877608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R$</a:t>
                    </a:r>
                    <a:r>
                      <a:rPr lang="en-US" baseline="0" dirty="0" smtClean="0"/>
                      <a:t> </a:t>
                    </a:r>
                    <a:r>
                      <a:rPr lang="en-US" dirty="0" smtClean="0"/>
                      <a:t>47.101.661,56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2.2235642154900183E-2"/>
                  <c:y val="-8.501270099951993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R$ 48.579.487,90 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-3.3003692335068287E-2"/>
                  <c:y val="-4.159754202230363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R$ 39.620.284,05 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000" b="1"/>
                </a:pPr>
                <a:endParaRPr lang="pt-BR"/>
              </a:p>
            </c:txPr>
            <c:showVal val="1"/>
          </c:dLbls>
          <c:val>
            <c:numRef>
              <c:f>receita_despesa!$B$73:$D$73</c:f>
              <c:numCache>
                <c:formatCode>_-"R$"\ * #,##0.00_-;\-"R$"\ * #,##0.00_-;_-"R$"\ * "-"??_-;_-@_-</c:formatCode>
                <c:ptCount val="3"/>
                <c:pt idx="0" formatCode="#,##0.00">
                  <c:v>47101661.560000002</c:v>
                </c:pt>
                <c:pt idx="1">
                  <c:v>48579487.900000006</c:v>
                </c:pt>
                <c:pt idx="2">
                  <c:v>39620284.050000004</c:v>
                </c:pt>
              </c:numCache>
            </c:numRef>
          </c:val>
        </c:ser>
        <c:ser>
          <c:idx val="2"/>
          <c:order val="2"/>
          <c:tx>
            <c:strRef>
              <c:f>receita_despesa!$A$74</c:f>
              <c:strCache>
                <c:ptCount val="1"/>
                <c:pt idx="0">
                  <c:v>PERCENTUAL APLICADO</c:v>
                </c:pt>
              </c:strCache>
            </c:strRef>
          </c:tx>
          <c:dLbls>
            <c:dLbl>
              <c:idx val="0"/>
              <c:layout>
                <c:manualLayout>
                  <c:x val="1.985808977267672E-2"/>
                  <c:y val="-0.10277616528457247"/>
                </c:manualLayout>
              </c:layout>
              <c:showVal val="1"/>
            </c:dLbl>
            <c:dLbl>
              <c:idx val="1"/>
              <c:layout>
                <c:manualLayout>
                  <c:x val="2.5773499710841231E-2"/>
                  <c:y val="-0.11471711754368037"/>
                </c:manualLayout>
              </c:layout>
              <c:showVal val="1"/>
            </c:dLbl>
            <c:dLbl>
              <c:idx val="2"/>
              <c:layout>
                <c:manualLayout>
                  <c:x val="2.0473448496481205E-2"/>
                  <c:y val="-0.11354417213143229"/>
                </c:manualLayout>
              </c:layout>
              <c:showVal val="1"/>
            </c:dLbl>
            <c:txPr>
              <a:bodyPr/>
              <a:lstStyle/>
              <a:p>
                <a:pPr>
                  <a:defRPr sz="2000" b="1"/>
                </a:pPr>
                <a:endParaRPr lang="pt-BR"/>
              </a:p>
            </c:txPr>
            <c:showVal val="1"/>
          </c:dLbls>
          <c:val>
            <c:numRef>
              <c:f>receita_despesa!$B$74:$D$74</c:f>
              <c:numCache>
                <c:formatCode>General</c:formatCode>
                <c:ptCount val="3"/>
                <c:pt idx="0">
                  <c:v>33.450000000000003</c:v>
                </c:pt>
                <c:pt idx="1">
                  <c:v>43.67</c:v>
                </c:pt>
                <c:pt idx="2">
                  <c:v>32.760000000000012</c:v>
                </c:pt>
              </c:numCache>
            </c:numRef>
          </c:val>
        </c:ser>
        <c:dLbls>
          <c:showVal val="1"/>
        </c:dLbls>
        <c:gapWidth val="95"/>
        <c:gapDepth val="95"/>
        <c:shape val="box"/>
        <c:axId val="65193472"/>
        <c:axId val="65195008"/>
        <c:axId val="0"/>
      </c:bar3DChart>
      <c:catAx>
        <c:axId val="65193472"/>
        <c:scaling>
          <c:orientation val="minMax"/>
        </c:scaling>
        <c:axPos val="b"/>
        <c:majorTickMark val="none"/>
        <c:tickLblPos val="nextTo"/>
        <c:crossAx val="65195008"/>
        <c:crosses val="autoZero"/>
        <c:auto val="1"/>
        <c:lblAlgn val="ctr"/>
        <c:lblOffset val="100"/>
      </c:catAx>
      <c:valAx>
        <c:axId val="65195008"/>
        <c:scaling>
          <c:orientation val="minMax"/>
        </c:scaling>
        <c:delete val="1"/>
        <c:axPos val="l"/>
        <c:numFmt formatCode="_-* #,##0.00_-;\-* #,##0.00_-;_-* &quot;-&quot;??_-;_-@_-" sourceLinked="1"/>
        <c:tickLblPos val="nextTo"/>
        <c:crossAx val="65193472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200"/>
          </a:pPr>
          <a:endParaRPr lang="pt-BR"/>
        </a:p>
      </c:txPr>
    </c:legend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2.2521002429215894E-2"/>
                  <c:y val="-8.4558971175019371E-2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 smtClean="0"/>
                      <a:t>2017: </a:t>
                    </a:r>
                    <a:r>
                      <a:rPr lang="en-US" sz="2000" b="1" dirty="0"/>
                      <a:t>R$ 62.280.013,74 </a:t>
                    </a:r>
                  </a:p>
                </c:rich>
              </c:tx>
              <c:showVal val="1"/>
              <c:showCatName val="1"/>
            </c:dLbl>
            <c:dLbl>
              <c:idx val="1"/>
              <c:layout>
                <c:manualLayout>
                  <c:x val="-0.20603708330950296"/>
                  <c:y val="-0.10122709276322039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 smtClean="0"/>
                      <a:t>2016:  </a:t>
                    </a:r>
                    <a:r>
                      <a:rPr lang="en-US" sz="2000" b="1" dirty="0"/>
                      <a:t>R$ 61.360.694,12 </a:t>
                    </a:r>
                  </a:p>
                </c:rich>
              </c:tx>
              <c:showVal val="1"/>
              <c:showCatName val="1"/>
            </c:dLbl>
            <c:dLbl>
              <c:idx val="2"/>
              <c:layout>
                <c:manualLayout>
                  <c:x val="8.2412418007414112E-2"/>
                  <c:y val="-7.8928707650706503E-2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 smtClean="0"/>
                      <a:t>2015: </a:t>
                    </a:r>
                    <a:r>
                      <a:rPr lang="en-US" sz="2000" b="1" dirty="0"/>
                      <a:t>R$ 52.471.556,32 </a:t>
                    </a:r>
                  </a:p>
                </c:rich>
              </c:tx>
              <c:showVal val="1"/>
              <c:showCatName val="1"/>
            </c:dLbl>
            <c:txPr>
              <a:bodyPr/>
              <a:lstStyle/>
              <a:p>
                <a:pPr>
                  <a:defRPr sz="2000" b="1"/>
                </a:pPr>
                <a:endParaRPr lang="pt-BR"/>
              </a:p>
            </c:txPr>
            <c:showVal val="1"/>
            <c:showCatName val="1"/>
            <c:showLeaderLines val="1"/>
          </c:dLbls>
          <c:val>
            <c:numRef>
              <c:f>receita_despesa!$B$103:$D$103</c:f>
              <c:numCache>
                <c:formatCode>_-"R$"\ * #,##0.00_-;\-"R$"\ * #,##0.00_-;_-"R$"\ * "-"??_-;_-@_-</c:formatCode>
                <c:ptCount val="3"/>
                <c:pt idx="0">
                  <c:v>62280013.740000002</c:v>
                </c:pt>
                <c:pt idx="1">
                  <c:v>61360694.120000012</c:v>
                </c:pt>
                <c:pt idx="2">
                  <c:v>52471556.32</c:v>
                </c:pt>
              </c:numCache>
            </c:numRef>
          </c:val>
        </c:ser>
        <c:dLbls>
          <c:showVal val="1"/>
          <c:showCatName val="1"/>
        </c:dLbls>
      </c:pie3DChart>
    </c:plotArea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title>
      <c:tx>
        <c:rich>
          <a:bodyPr/>
          <a:lstStyle/>
          <a:p>
            <a:pPr>
              <a:defRPr/>
            </a:pPr>
            <a:r>
              <a:rPr lang="pt-BR"/>
              <a:t>DESPESA HABITANTE/ANO</a:t>
            </a:r>
          </a:p>
        </c:rich>
      </c:tx>
      <c:layout/>
    </c:title>
    <c:view3D>
      <c:perspective val="30"/>
    </c:view3D>
    <c:plotArea>
      <c:layout/>
      <c:bar3DChart>
        <c:barDir val="col"/>
        <c:grouping val="standard"/>
        <c:ser>
          <c:idx val="0"/>
          <c:order val="0"/>
          <c:dLbls>
            <c:dLbl>
              <c:idx val="0"/>
              <c:layout>
                <c:manualLayout>
                  <c:x val="4.6136101499423404E-3"/>
                  <c:y val="-4.2918454935622567E-2"/>
                </c:manualLayout>
              </c:layout>
              <c:showVal val="1"/>
            </c:dLbl>
            <c:dLbl>
              <c:idx val="1"/>
              <c:layout>
                <c:manualLayout>
                  <c:x val="4.6136101499423404E-3"/>
                  <c:y val="-3.4334763948497847E-2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dirty="0" smtClean="0"/>
                      <a:t>R$ </a:t>
                    </a:r>
                    <a:r>
                      <a:rPr lang="en-US" sz="2400" b="1" dirty="0"/>
                      <a:t>736,04 </a:t>
                    </a:r>
                  </a:p>
                </c:rich>
              </c:tx>
              <c:showVal val="1"/>
            </c:dLbl>
            <c:dLbl>
              <c:idx val="2"/>
              <c:layout>
                <c:manualLayout>
                  <c:x val="0"/>
                  <c:y val="-6.5808297567954227E-2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dirty="0" smtClean="0"/>
                      <a:t>R$ 633,05</a:t>
                    </a:r>
                    <a:endParaRPr lang="en-US" sz="2400" b="1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</c:dLbls>
          <c:cat>
            <c:strRef>
              <c:f>indicadores_BH_MG!$C$1:$E$1</c:f>
              <c:strCache>
                <c:ptCount val="3"/>
                <c:pt idx="0">
                  <c:v>3º 2017</c:v>
                </c:pt>
                <c:pt idx="1">
                  <c:v>3º 2016</c:v>
                </c:pt>
                <c:pt idx="2">
                  <c:v>3º 2015</c:v>
                </c:pt>
              </c:strCache>
            </c:strRef>
          </c:cat>
          <c:val>
            <c:numRef>
              <c:f>indicadores_BH_MG!$C$9:$E$9</c:f>
              <c:numCache>
                <c:formatCode>_-* #,##0.00_-;\-* #,##0.00_-;_-* "-"??_-;_-@_-</c:formatCode>
                <c:ptCount val="3"/>
                <c:pt idx="0" formatCode="&quot;R$&quot;\ #,##0.00;[Red]\-&quot;R$&quot;\ #,##0.00">
                  <c:v>747.06</c:v>
                </c:pt>
                <c:pt idx="1">
                  <c:v>736.04</c:v>
                </c:pt>
                <c:pt idx="2" formatCode="General">
                  <c:v>633.04999999999939</c:v>
                </c:pt>
              </c:numCache>
            </c:numRef>
          </c:val>
        </c:ser>
        <c:dLbls>
          <c:showVal val="1"/>
        </c:dLbls>
        <c:shape val="box"/>
        <c:axId val="65526016"/>
        <c:axId val="66605056"/>
        <c:axId val="65027584"/>
      </c:bar3DChart>
      <c:catAx>
        <c:axId val="6552601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000" b="1"/>
            </a:pPr>
            <a:endParaRPr lang="pt-BR"/>
          </a:p>
        </c:txPr>
        <c:crossAx val="66605056"/>
        <c:crosses val="autoZero"/>
        <c:auto val="1"/>
        <c:lblAlgn val="ctr"/>
        <c:lblOffset val="100"/>
      </c:catAx>
      <c:valAx>
        <c:axId val="66605056"/>
        <c:scaling>
          <c:orientation val="minMax"/>
        </c:scaling>
        <c:delete val="1"/>
        <c:axPos val="l"/>
        <c:numFmt formatCode="&quot;R$&quot;\ #,##0.00;[Red]\-&quot;R$&quot;\ #,##0.00" sourceLinked="1"/>
        <c:tickLblPos val="nextTo"/>
        <c:crossAx val="65526016"/>
        <c:crosses val="autoZero"/>
        <c:crossBetween val="between"/>
      </c:valAx>
      <c:serAx>
        <c:axId val="65027584"/>
        <c:scaling>
          <c:orientation val="minMax"/>
        </c:scaling>
        <c:delete val="1"/>
        <c:axPos val="b"/>
        <c:tickLblPos val="nextTo"/>
        <c:crossAx val="66605056"/>
        <c:crosses val="autoZero"/>
      </c:serAx>
    </c:plotArea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title>
      <c:tx>
        <c:rich>
          <a:bodyPr/>
          <a:lstStyle/>
          <a:p>
            <a:pPr>
              <a:defRPr/>
            </a:pPr>
            <a:r>
              <a:rPr lang="pt-BR"/>
              <a:t>% COM GASTO DE</a:t>
            </a:r>
            <a:r>
              <a:rPr lang="pt-BR" baseline="0"/>
              <a:t> PESSOAL E ENCARGOS</a:t>
            </a:r>
            <a:endParaRPr lang="pt-BR"/>
          </a:p>
        </c:rich>
      </c:tx>
      <c:layout>
        <c:manualLayout>
          <c:xMode val="edge"/>
          <c:yMode val="edge"/>
          <c:x val="0.13194027266418445"/>
          <c:y val="5.3251408090117767E-2"/>
        </c:manualLayout>
      </c:layout>
    </c:title>
    <c:plotArea>
      <c:layout/>
      <c:doughnut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9.8604364073135123E-2"/>
                  <c:y val="-5.5747508816799976E-2"/>
                </c:manualLayout>
              </c:layout>
              <c:tx>
                <c:rich>
                  <a:bodyPr/>
                  <a:lstStyle/>
                  <a:p>
                    <a:r>
                      <a:rPr lang="en-US" sz="2400" dirty="0" smtClean="0"/>
                      <a:t>79,9 %</a:t>
                    </a:r>
                    <a:endParaRPr lang="en-US" sz="2400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1.0586436229369641E-2"/>
                  <c:y val="-0.15883049506289645"/>
                </c:manualLayout>
              </c:layout>
              <c:tx>
                <c:rich>
                  <a:bodyPr/>
                  <a:lstStyle/>
                  <a:p>
                    <a:r>
                      <a:rPr lang="en-US" sz="2400" dirty="0" smtClean="0"/>
                      <a:t>77,64 %</a:t>
                    </a:r>
                    <a:endParaRPr lang="en-US" sz="2400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-0.10593220338983057"/>
                  <c:y val="-4.1667106470519459E-2"/>
                </c:manualLayout>
              </c:layout>
              <c:tx>
                <c:rich>
                  <a:bodyPr/>
                  <a:lstStyle/>
                  <a:p>
                    <a:r>
                      <a:rPr lang="en-US" sz="2400" dirty="0" smtClean="0"/>
                      <a:t>79,09 %</a:t>
                    </a:r>
                    <a:endParaRPr lang="en-US" sz="2400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  <c:showLeaderLines val="1"/>
          </c:dLbls>
          <c:cat>
            <c:strRef>
              <c:f>indicadores_BH_MG!$C$1:$E$1</c:f>
              <c:strCache>
                <c:ptCount val="3"/>
                <c:pt idx="0">
                  <c:v>3º 2017</c:v>
                </c:pt>
                <c:pt idx="1">
                  <c:v>3º 2016</c:v>
                </c:pt>
                <c:pt idx="2">
                  <c:v>3º 2015</c:v>
                </c:pt>
              </c:strCache>
            </c:strRef>
          </c:cat>
          <c:val>
            <c:numRef>
              <c:f>indicadores_BH_MG!$C$10:$E$10</c:f>
              <c:numCache>
                <c:formatCode>General</c:formatCode>
                <c:ptCount val="3"/>
                <c:pt idx="0">
                  <c:v>79.900000000000006</c:v>
                </c:pt>
                <c:pt idx="1">
                  <c:v>77.64</c:v>
                </c:pt>
                <c:pt idx="2">
                  <c:v>79.09</c:v>
                </c:pt>
              </c:numCache>
            </c:numRef>
          </c:val>
        </c:ser>
        <c:firstSliceAng val="0"/>
        <c:holeSize val="50"/>
      </c:doughnutChart>
    </c:plotArea>
    <c:legend>
      <c:legendPos val="t"/>
      <c:layout>
        <c:manualLayout>
          <c:xMode val="edge"/>
          <c:yMode val="edge"/>
          <c:x val="0.34599970183731882"/>
          <c:y val="0.13512552866375513"/>
          <c:w val="0.31620556168696823"/>
          <c:h val="3.7036176929496803E-2"/>
        </c:manualLayout>
      </c:layout>
      <c:txPr>
        <a:bodyPr/>
        <a:lstStyle/>
        <a:p>
          <a:pPr>
            <a:defRPr sz="1400" b="1"/>
          </a:pPr>
          <a:endParaRPr lang="pt-BR"/>
        </a:p>
      </c:txPr>
    </c:legend>
    <c:plotVisOnly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title>
      <c:tx>
        <c:rich>
          <a:bodyPr/>
          <a:lstStyle/>
          <a:p>
            <a:pPr>
              <a:defRPr/>
            </a:pPr>
            <a:r>
              <a:rPr lang="pt-BR"/>
              <a:t>%  DE GASTO COM MEDICAMENTOS </a:t>
            </a:r>
          </a:p>
        </c:rich>
      </c:tx>
      <c:layout>
        <c:manualLayout>
          <c:xMode val="edge"/>
          <c:yMode val="edge"/>
          <c:x val="0.14362511106345169"/>
          <c:y val="2.7210877875770974E-2"/>
        </c:manualLayout>
      </c:layout>
    </c:title>
    <c:view3D>
      <c:perspective val="30"/>
    </c:view3D>
    <c:plotArea>
      <c:layout/>
      <c:bar3DChart>
        <c:barDir val="col"/>
        <c:grouping val="standard"/>
        <c:ser>
          <c:idx val="0"/>
          <c:order val="0"/>
          <c:dLbls>
            <c:dLbl>
              <c:idx val="0"/>
              <c:layout>
                <c:manualLayout>
                  <c:x val="-2.3778367765952343E-17"/>
                  <c:y val="-4.837489400137032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1,3 %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3.1128404669260701E-2"/>
                  <c:y val="-6.651571731730741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2,01 %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0"/>
                  <c:y val="-0.3144368110089088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0 %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</c:dLbls>
          <c:cat>
            <c:strRef>
              <c:f>indicadores_BH_MG!$C$1:$E$1</c:f>
              <c:strCache>
                <c:ptCount val="3"/>
                <c:pt idx="0">
                  <c:v>3º 2017</c:v>
                </c:pt>
                <c:pt idx="1">
                  <c:v>3º 2016</c:v>
                </c:pt>
                <c:pt idx="2">
                  <c:v>3º 2015</c:v>
                </c:pt>
              </c:strCache>
            </c:strRef>
          </c:cat>
          <c:val>
            <c:numRef>
              <c:f>indicadores_BH_MG!$C$11:$E$11</c:f>
              <c:numCache>
                <c:formatCode>General</c:formatCode>
                <c:ptCount val="3"/>
                <c:pt idx="0">
                  <c:v>1.3</c:v>
                </c:pt>
                <c:pt idx="1">
                  <c:v>2.0099999999999998</c:v>
                </c:pt>
                <c:pt idx="2">
                  <c:v>0</c:v>
                </c:pt>
              </c:numCache>
            </c:numRef>
          </c:val>
        </c:ser>
        <c:dLbls>
          <c:showVal val="1"/>
        </c:dLbls>
        <c:shape val="box"/>
        <c:axId val="66752512"/>
        <c:axId val="66754048"/>
        <c:axId val="65202368"/>
      </c:bar3DChart>
      <c:catAx>
        <c:axId val="6675251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000" b="1"/>
            </a:pPr>
            <a:endParaRPr lang="pt-BR"/>
          </a:p>
        </c:txPr>
        <c:crossAx val="66754048"/>
        <c:crosses val="autoZero"/>
        <c:auto val="1"/>
        <c:lblAlgn val="ctr"/>
        <c:lblOffset val="100"/>
      </c:catAx>
      <c:valAx>
        <c:axId val="66754048"/>
        <c:scaling>
          <c:orientation val="minMax"/>
        </c:scaling>
        <c:delete val="1"/>
        <c:axPos val="l"/>
        <c:numFmt formatCode="General" sourceLinked="1"/>
        <c:tickLblPos val="nextTo"/>
        <c:crossAx val="66752512"/>
        <c:crosses val="autoZero"/>
        <c:crossBetween val="between"/>
      </c:valAx>
      <c:serAx>
        <c:axId val="65202368"/>
        <c:scaling>
          <c:orientation val="minMax"/>
        </c:scaling>
        <c:delete val="1"/>
        <c:axPos val="b"/>
        <c:tickLblPos val="nextTo"/>
        <c:crossAx val="66754048"/>
        <c:crosses val="autoZero"/>
      </c:serAx>
    </c:plotArea>
    <c:legend>
      <c:legendPos val="t"/>
      <c:layout/>
      <c:txPr>
        <a:bodyPr/>
        <a:lstStyle/>
        <a:p>
          <a:pPr>
            <a:defRPr sz="1200"/>
          </a:pPr>
          <a:endParaRPr lang="pt-BR"/>
        </a:p>
      </c:txPr>
    </c:legend>
    <c:plotVisOnly val="1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title>
      <c:tx>
        <c:rich>
          <a:bodyPr/>
          <a:lstStyle/>
          <a:p>
            <a:pPr>
              <a:defRPr/>
            </a:pPr>
            <a:r>
              <a:rPr lang="pt-BR" dirty="0" smtClean="0"/>
              <a:t>TIPO DE GESTÃO</a:t>
            </a:r>
            <a:endParaRPr lang="pt-BR" dirty="0"/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4.4011132266438893E-2"/>
          <c:y val="0.15515327885024466"/>
          <c:w val="0.87784451871828506"/>
          <c:h val="0.79156671700327497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0.23182143041919148"/>
                  <c:y val="-0.15481807978986134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7.9644172413955286E-2"/>
                  <c:y val="-0.11708718826440093"/>
                </c:manualLayout>
              </c:layout>
              <c:showCatName val="1"/>
              <c:showPercent val="1"/>
            </c:dLbl>
            <c:dLbl>
              <c:idx val="2"/>
              <c:layout>
                <c:manualLayout>
                  <c:x val="0.1289386742112125"/>
                  <c:y val="8.5953210978109693E-2"/>
                </c:manualLayout>
              </c:layout>
              <c:showCatName val="1"/>
              <c:showPercent val="1"/>
            </c:dLbl>
            <c:numFmt formatCode="0.00%" sourceLinked="0"/>
            <c:txPr>
              <a:bodyPr/>
              <a:lstStyle/>
              <a:p>
                <a:pPr>
                  <a:defRPr sz="2000" b="1"/>
                </a:pPr>
                <a:endParaRPr lang="pt-BR"/>
              </a:p>
            </c:txPr>
            <c:showCatName val="1"/>
            <c:showPercent val="1"/>
            <c:showLeaderLines val="1"/>
          </c:dLbls>
          <c:cat>
            <c:strRef>
              <c:f>'OUTROS GRÁFICOS'!$C$16:$E$16</c:f>
              <c:strCache>
                <c:ptCount val="3"/>
                <c:pt idx="0">
                  <c:v>MUNCIPAL</c:v>
                </c:pt>
                <c:pt idx="1">
                  <c:v>ESTADUAL</c:v>
                </c:pt>
                <c:pt idx="2">
                  <c:v>DUPLA</c:v>
                </c:pt>
              </c:strCache>
            </c:strRef>
          </c:cat>
          <c:val>
            <c:numRef>
              <c:f>'OUTROS GRÁFICOS'!$C$17:$E$17</c:f>
              <c:numCache>
                <c:formatCode>General</c:formatCode>
                <c:ptCount val="3"/>
                <c:pt idx="0">
                  <c:v>20</c:v>
                </c:pt>
                <c:pt idx="1">
                  <c:v>4</c:v>
                </c:pt>
                <c:pt idx="2">
                  <c:v>6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title>
      <c:tx>
        <c:rich>
          <a:bodyPr/>
          <a:lstStyle/>
          <a:p>
            <a:pPr>
              <a:defRPr/>
            </a:pPr>
            <a:r>
              <a:rPr lang="pt-BR"/>
              <a:t>PLANEJAMENTO FAMILIAR E SAÚDE DA MULHER</a:t>
            </a:r>
          </a:p>
        </c:rich>
      </c:tx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planejaemnto_familiar!$B$6</c:f>
              <c:strCache>
                <c:ptCount val="1"/>
                <c:pt idx="0">
                  <c:v> 1º quad</c:v>
                </c:pt>
              </c:strCache>
            </c:strRef>
          </c:tx>
          <c:dLbls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</c:dLbls>
          <c:cat>
            <c:strRef>
              <c:f>planejaemnto_familiar!$A$7:$A$10</c:f>
              <c:strCache>
                <c:ptCount val="3"/>
                <c:pt idx="0">
                  <c:v>Consultas Ginecológicas</c:v>
                </c:pt>
                <c:pt idx="1">
                  <c:v>Coleta para Prevenção de Câncer</c:v>
                </c:pt>
                <c:pt idx="2">
                  <c:v>Cauterização</c:v>
                </c:pt>
              </c:strCache>
            </c:strRef>
          </c:cat>
          <c:val>
            <c:numRef>
              <c:f>planejaemnto_familiar!$B$7:$B$10</c:f>
              <c:numCache>
                <c:formatCode>General</c:formatCode>
                <c:ptCount val="3"/>
                <c:pt idx="0">
                  <c:v>1029</c:v>
                </c:pt>
                <c:pt idx="1">
                  <c:v>194</c:v>
                </c:pt>
                <c:pt idx="2">
                  <c:v>5</c:v>
                </c:pt>
              </c:numCache>
            </c:numRef>
          </c:val>
        </c:ser>
        <c:ser>
          <c:idx val="1"/>
          <c:order val="1"/>
          <c:tx>
            <c:strRef>
              <c:f>planejaemnto_familiar!$C$6</c:f>
              <c:strCache>
                <c:ptCount val="1"/>
                <c:pt idx="0">
                  <c:v>2º quad </c:v>
                </c:pt>
              </c:strCache>
            </c:strRef>
          </c:tx>
          <c:dLbls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</c:dLbls>
          <c:cat>
            <c:strRef>
              <c:f>planejaemnto_familiar!$A$7:$A$10</c:f>
              <c:strCache>
                <c:ptCount val="3"/>
                <c:pt idx="0">
                  <c:v>Consultas Ginecológicas</c:v>
                </c:pt>
                <c:pt idx="1">
                  <c:v>Coleta para Prevenção de Câncer</c:v>
                </c:pt>
                <c:pt idx="2">
                  <c:v>Cauterização</c:v>
                </c:pt>
              </c:strCache>
            </c:strRef>
          </c:cat>
          <c:val>
            <c:numRef>
              <c:f>planejaemnto_familiar!$C$7:$C$10</c:f>
              <c:numCache>
                <c:formatCode>General</c:formatCode>
                <c:ptCount val="3"/>
                <c:pt idx="0">
                  <c:v>863</c:v>
                </c:pt>
                <c:pt idx="1">
                  <c:v>192</c:v>
                </c:pt>
                <c:pt idx="2">
                  <c:v>5</c:v>
                </c:pt>
              </c:numCache>
            </c:numRef>
          </c:val>
        </c:ser>
        <c:ser>
          <c:idx val="2"/>
          <c:order val="2"/>
          <c:tx>
            <c:strRef>
              <c:f>planejaemnto_familiar!$D$6</c:f>
              <c:strCache>
                <c:ptCount val="1"/>
                <c:pt idx="0">
                  <c:v>3º quad</c:v>
                </c:pt>
              </c:strCache>
            </c:strRef>
          </c:tx>
          <c:dLbls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</c:dLbls>
          <c:cat>
            <c:strRef>
              <c:f>planejaemnto_familiar!$A$7:$A$10</c:f>
              <c:strCache>
                <c:ptCount val="3"/>
                <c:pt idx="0">
                  <c:v>Consultas Ginecológicas</c:v>
                </c:pt>
                <c:pt idx="1">
                  <c:v>Coleta para Prevenção de Câncer</c:v>
                </c:pt>
                <c:pt idx="2">
                  <c:v>Cauterização</c:v>
                </c:pt>
              </c:strCache>
            </c:strRef>
          </c:cat>
          <c:val>
            <c:numRef>
              <c:f>planejaemnto_familiar!$D$7:$D$10</c:f>
              <c:numCache>
                <c:formatCode>General</c:formatCode>
                <c:ptCount val="3"/>
                <c:pt idx="0">
                  <c:v>562</c:v>
                </c:pt>
                <c:pt idx="1">
                  <c:v>133</c:v>
                </c:pt>
                <c:pt idx="2">
                  <c:v>1</c:v>
                </c:pt>
              </c:numCache>
            </c:numRef>
          </c:val>
        </c:ser>
        <c:dLbls>
          <c:showVal val="1"/>
        </c:dLbls>
        <c:overlap val="-25"/>
        <c:axId val="66867584"/>
        <c:axId val="66869120"/>
      </c:barChart>
      <c:catAx>
        <c:axId val="66867584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1600" b="1"/>
            </a:pPr>
            <a:endParaRPr lang="pt-BR"/>
          </a:p>
        </c:txPr>
        <c:crossAx val="66869120"/>
        <c:crosses val="autoZero"/>
        <c:auto val="1"/>
        <c:lblAlgn val="ctr"/>
        <c:lblOffset val="100"/>
      </c:catAx>
      <c:valAx>
        <c:axId val="66869120"/>
        <c:scaling>
          <c:orientation val="minMax"/>
        </c:scaling>
        <c:delete val="1"/>
        <c:axPos val="b"/>
        <c:numFmt formatCode="General" sourceLinked="1"/>
        <c:tickLblPos val="nextTo"/>
        <c:crossAx val="66867584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600" b="1"/>
          </a:pPr>
          <a:endParaRPr lang="pt-BR"/>
        </a:p>
      </c:txPr>
    </c:legend>
    <c:plotVisOnly val="1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tx>
        <c:rich>
          <a:bodyPr/>
          <a:lstStyle/>
          <a:p>
            <a:pPr>
              <a:defRPr sz="1800"/>
            </a:pPr>
            <a:r>
              <a:rPr lang="pt-BR" sz="1800" b="1" i="0" baseline="0" dirty="0"/>
              <a:t>PLANEJAMENTO FAMILIAR E SAÚDE DA MULHER</a:t>
            </a:r>
            <a:endParaRPr lang="pt-BR" sz="1800" dirty="0"/>
          </a:p>
        </c:rich>
      </c:tx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planejaemnto_familiar!$A$26</c:f>
              <c:strCache>
                <c:ptCount val="1"/>
                <c:pt idx="0">
                  <c:v>Consulta Assistência Social</c:v>
                </c:pt>
              </c:strCache>
            </c:strRef>
          </c:tx>
          <c:dLbls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</c:dLbls>
          <c:cat>
            <c:strRef>
              <c:f>planejaemnto_familiar!$B$25:$D$25</c:f>
              <c:strCache>
                <c:ptCount val="3"/>
                <c:pt idx="0">
                  <c:v> 1º quad</c:v>
                </c:pt>
                <c:pt idx="1">
                  <c:v>2º quad </c:v>
                </c:pt>
                <c:pt idx="2">
                  <c:v>3º quad</c:v>
                </c:pt>
              </c:strCache>
            </c:strRef>
          </c:cat>
          <c:val>
            <c:numRef>
              <c:f>planejaemnto_familiar!$B$26:$D$26</c:f>
              <c:numCache>
                <c:formatCode>General</c:formatCode>
                <c:ptCount val="3"/>
                <c:pt idx="0">
                  <c:v>161</c:v>
                </c:pt>
                <c:pt idx="1">
                  <c:v>158</c:v>
                </c:pt>
                <c:pt idx="2">
                  <c:v>150</c:v>
                </c:pt>
              </c:numCache>
            </c:numRef>
          </c:val>
        </c:ser>
        <c:ser>
          <c:idx val="1"/>
          <c:order val="1"/>
          <c:tx>
            <c:strRef>
              <c:f>planejaemnto_familiar!$A$27</c:f>
              <c:strCache>
                <c:ptCount val="1"/>
                <c:pt idx="0">
                  <c:v>Educ. Nível Superior</c:v>
                </c:pt>
              </c:strCache>
            </c:strRef>
          </c:tx>
          <c:dLbls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</c:dLbls>
          <c:cat>
            <c:strRef>
              <c:f>planejaemnto_familiar!$B$25:$D$25</c:f>
              <c:strCache>
                <c:ptCount val="3"/>
                <c:pt idx="0">
                  <c:v> 1º quad</c:v>
                </c:pt>
                <c:pt idx="1">
                  <c:v>2º quad </c:v>
                </c:pt>
                <c:pt idx="2">
                  <c:v>3º quad</c:v>
                </c:pt>
              </c:strCache>
            </c:strRef>
          </c:cat>
          <c:val>
            <c:numRef>
              <c:f>planejaemnto_familiar!$B$27:$D$27</c:f>
              <c:numCache>
                <c:formatCode>General</c:formatCode>
                <c:ptCount val="3"/>
                <c:pt idx="0">
                  <c:v>66</c:v>
                </c:pt>
                <c:pt idx="1">
                  <c:v>102</c:v>
                </c:pt>
                <c:pt idx="2">
                  <c:v>74</c:v>
                </c:pt>
              </c:numCache>
            </c:numRef>
          </c:val>
        </c:ser>
        <c:ser>
          <c:idx val="2"/>
          <c:order val="2"/>
          <c:tx>
            <c:strRef>
              <c:f>planejaemnto_familiar!$A$28</c:f>
              <c:strCache>
                <c:ptCount val="1"/>
                <c:pt idx="0">
                  <c:v>Colposcopia</c:v>
                </c:pt>
              </c:strCache>
            </c:strRef>
          </c:tx>
          <c:dLbls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</c:dLbls>
          <c:cat>
            <c:strRef>
              <c:f>planejaemnto_familiar!$B$25:$D$25</c:f>
              <c:strCache>
                <c:ptCount val="3"/>
                <c:pt idx="0">
                  <c:v> 1º quad</c:v>
                </c:pt>
                <c:pt idx="1">
                  <c:v>2º quad </c:v>
                </c:pt>
                <c:pt idx="2">
                  <c:v>3º quad</c:v>
                </c:pt>
              </c:strCache>
            </c:strRef>
          </c:cat>
          <c:val>
            <c:numRef>
              <c:f>planejaemnto_familiar!$B$28:$D$28</c:f>
              <c:numCache>
                <c:formatCode>General</c:formatCode>
                <c:ptCount val="3"/>
                <c:pt idx="0">
                  <c:v>202</c:v>
                </c:pt>
                <c:pt idx="1">
                  <c:v>221</c:v>
                </c:pt>
                <c:pt idx="2">
                  <c:v>157</c:v>
                </c:pt>
              </c:numCache>
            </c:numRef>
          </c:val>
        </c:ser>
        <c:dLbls>
          <c:showVal val="1"/>
        </c:dLbls>
        <c:overlap val="-25"/>
        <c:axId val="66781952"/>
        <c:axId val="66783488"/>
      </c:barChart>
      <c:catAx>
        <c:axId val="66781952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2000" b="1"/>
            </a:pPr>
            <a:endParaRPr lang="pt-BR"/>
          </a:p>
        </c:txPr>
        <c:crossAx val="66783488"/>
        <c:crosses val="autoZero"/>
        <c:auto val="1"/>
        <c:lblAlgn val="ctr"/>
        <c:lblOffset val="100"/>
      </c:catAx>
      <c:valAx>
        <c:axId val="66783488"/>
        <c:scaling>
          <c:orientation val="minMax"/>
        </c:scaling>
        <c:delete val="1"/>
        <c:axPos val="b"/>
        <c:numFmt formatCode="General" sourceLinked="1"/>
        <c:tickLblPos val="nextTo"/>
        <c:crossAx val="66781952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400"/>
          </a:pPr>
          <a:endParaRPr lang="pt-BR"/>
        </a:p>
      </c:txPr>
    </c:legend>
    <c:plotVisOnly val="1"/>
  </c:chart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tx>
        <c:rich>
          <a:bodyPr/>
          <a:lstStyle/>
          <a:p>
            <a:pPr>
              <a:defRPr/>
            </a:pPr>
            <a:r>
              <a:rPr lang="pt-BR" sz="1800" b="1" i="0" baseline="0"/>
              <a:t>PLANEJAMENTO FAMILIAR E SAÚDE DA MULHER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planejaemnto_familiar!$A$29</c:f>
              <c:strCache>
                <c:ptCount val="1"/>
                <c:pt idx="0">
                  <c:v>Medicamentos e insumos</c:v>
                </c:pt>
              </c:strCache>
            </c:strRef>
          </c:tx>
          <c:dLbls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</c:dLbls>
          <c:cat>
            <c:strRef>
              <c:f>planejaemnto_familiar!$B$25:$D$25</c:f>
              <c:strCache>
                <c:ptCount val="3"/>
                <c:pt idx="0">
                  <c:v> 1º quad</c:v>
                </c:pt>
                <c:pt idx="1">
                  <c:v>2º quad </c:v>
                </c:pt>
                <c:pt idx="2">
                  <c:v>3º quad</c:v>
                </c:pt>
              </c:strCache>
            </c:strRef>
          </c:cat>
          <c:val>
            <c:numRef>
              <c:f>planejaemnto_familiar!$B$29:$D$29</c:f>
              <c:numCache>
                <c:formatCode>#,##0</c:formatCode>
                <c:ptCount val="3"/>
                <c:pt idx="0">
                  <c:v>29317</c:v>
                </c:pt>
                <c:pt idx="1">
                  <c:v>28851</c:v>
                </c:pt>
                <c:pt idx="2">
                  <c:v>26509</c:v>
                </c:pt>
              </c:numCache>
            </c:numRef>
          </c:val>
        </c:ser>
        <c:dLbls>
          <c:showVal val="1"/>
        </c:dLbls>
        <c:overlap val="-25"/>
        <c:axId val="66803968"/>
        <c:axId val="66805760"/>
      </c:barChart>
      <c:catAx>
        <c:axId val="6680396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400" b="1"/>
            </a:pPr>
            <a:endParaRPr lang="pt-BR"/>
          </a:p>
        </c:txPr>
        <c:crossAx val="66805760"/>
        <c:crosses val="autoZero"/>
        <c:auto val="1"/>
        <c:lblAlgn val="ctr"/>
        <c:lblOffset val="100"/>
      </c:catAx>
      <c:valAx>
        <c:axId val="66805760"/>
        <c:scaling>
          <c:orientation val="minMax"/>
        </c:scaling>
        <c:delete val="1"/>
        <c:axPos val="l"/>
        <c:numFmt formatCode="#,##0" sourceLinked="1"/>
        <c:tickLblPos val="nextTo"/>
        <c:crossAx val="66803968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600" b="1"/>
          </a:pPr>
          <a:endParaRPr lang="pt-BR"/>
        </a:p>
      </c:txPr>
    </c:legend>
    <c:plotVisOnly val="1"/>
  </c:chart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zoonoses!$B$19</c:f>
              <c:strCache>
                <c:ptCount val="1"/>
                <c:pt idx="0">
                  <c:v>1º quadr </c:v>
                </c:pt>
              </c:strCache>
            </c:strRef>
          </c:tx>
          <c:dLbls>
            <c:dLbl>
              <c:idx val="0"/>
              <c:layout>
                <c:manualLayout>
                  <c:x val="-4.2372881355932281E-3"/>
                  <c:y val="-4.603835475266839E-2"/>
                </c:manualLayout>
              </c:layout>
              <c:showVal val="1"/>
            </c:dLbl>
            <c:txPr>
              <a:bodyPr/>
              <a:lstStyle/>
              <a:p>
                <a:pPr>
                  <a:defRPr sz="2000" b="1"/>
                </a:pPr>
                <a:endParaRPr lang="pt-BR"/>
              </a:p>
            </c:txPr>
            <c:showVal val="1"/>
          </c:dLbls>
          <c:cat>
            <c:strRef>
              <c:f>zoonoses!$A$20:$A$25</c:f>
              <c:strCache>
                <c:ptCount val="6"/>
                <c:pt idx="0">
                  <c:v>Casas tratadas</c:v>
                </c:pt>
                <c:pt idx="1">
                  <c:v>Casas borrifadas</c:v>
                </c:pt>
                <c:pt idx="2">
                  <c:v>Casas pesquisadas</c:v>
                </c:pt>
                <c:pt idx="3">
                  <c:v>Terrenos baldios tratados</c:v>
                </c:pt>
                <c:pt idx="4">
                  <c:v>Terrenos baldios pesq.</c:v>
                </c:pt>
                <c:pt idx="5">
                  <c:v>Ex. identificação de larvas</c:v>
                </c:pt>
              </c:strCache>
            </c:strRef>
          </c:cat>
          <c:val>
            <c:numRef>
              <c:f>zoonoses!$B$20:$B$25</c:f>
              <c:numCache>
                <c:formatCode>General</c:formatCode>
                <c:ptCount val="6"/>
                <c:pt idx="0">
                  <c:v>31201</c:v>
                </c:pt>
                <c:pt idx="1">
                  <c:v>1940</c:v>
                </c:pt>
                <c:pt idx="2">
                  <c:v>2627</c:v>
                </c:pt>
                <c:pt idx="3">
                  <c:v>1306</c:v>
                </c:pt>
                <c:pt idx="4">
                  <c:v>0</c:v>
                </c:pt>
                <c:pt idx="5" formatCode="#,##0">
                  <c:v>8065</c:v>
                </c:pt>
              </c:numCache>
            </c:numRef>
          </c:val>
        </c:ser>
        <c:ser>
          <c:idx val="1"/>
          <c:order val="1"/>
          <c:tx>
            <c:strRef>
              <c:f>zoonoses!$C$19</c:f>
              <c:strCache>
                <c:ptCount val="1"/>
                <c:pt idx="0">
                  <c:v> 2º quadr.</c:v>
                </c:pt>
              </c:strCache>
            </c:strRef>
          </c:tx>
          <c:dLbls>
            <c:dLbl>
              <c:idx val="0"/>
              <c:layout>
                <c:manualLayout>
                  <c:x val="3.378378977509218E-2"/>
                  <c:y val="4.2288548930828382E-2"/>
                </c:manualLayout>
              </c:layout>
              <c:showVal val="1"/>
            </c:dLbl>
            <c:txPr>
              <a:bodyPr/>
              <a:lstStyle/>
              <a:p>
                <a:pPr>
                  <a:defRPr sz="2000" b="1"/>
                </a:pPr>
                <a:endParaRPr lang="pt-BR"/>
              </a:p>
            </c:txPr>
            <c:showVal val="1"/>
          </c:dLbls>
          <c:cat>
            <c:strRef>
              <c:f>zoonoses!$A$20:$A$25</c:f>
              <c:strCache>
                <c:ptCount val="6"/>
                <c:pt idx="0">
                  <c:v>Casas tratadas</c:v>
                </c:pt>
                <c:pt idx="1">
                  <c:v>Casas borrifadas</c:v>
                </c:pt>
                <c:pt idx="2">
                  <c:v>Casas pesquisadas</c:v>
                </c:pt>
                <c:pt idx="3">
                  <c:v>Terrenos baldios tratados</c:v>
                </c:pt>
                <c:pt idx="4">
                  <c:v>Terrenos baldios pesq.</c:v>
                </c:pt>
                <c:pt idx="5">
                  <c:v>Ex. identificação de larvas</c:v>
                </c:pt>
              </c:strCache>
            </c:strRef>
          </c:cat>
          <c:val>
            <c:numRef>
              <c:f>zoonoses!$C$20:$C$25</c:f>
              <c:numCache>
                <c:formatCode>General</c:formatCode>
                <c:ptCount val="6"/>
                <c:pt idx="0">
                  <c:v>29452</c:v>
                </c:pt>
                <c:pt idx="1">
                  <c:v>4899</c:v>
                </c:pt>
                <c:pt idx="2">
                  <c:v>1403</c:v>
                </c:pt>
                <c:pt idx="3">
                  <c:v>1067</c:v>
                </c:pt>
                <c:pt idx="4">
                  <c:v>86</c:v>
                </c:pt>
                <c:pt idx="5" formatCode="#,##0">
                  <c:v>1136</c:v>
                </c:pt>
              </c:numCache>
            </c:numRef>
          </c:val>
        </c:ser>
        <c:ser>
          <c:idx val="2"/>
          <c:order val="2"/>
          <c:tx>
            <c:strRef>
              <c:f>zoonoses!$D$19</c:f>
              <c:strCache>
                <c:ptCount val="1"/>
                <c:pt idx="0">
                  <c:v>3º quadr.</c:v>
                </c:pt>
              </c:strCache>
            </c:strRef>
          </c:tx>
          <c:dLbls>
            <c:dLbl>
              <c:idx val="0"/>
              <c:layout>
                <c:manualLayout>
                  <c:x val="5.2777777777777792E-2"/>
                  <c:y val="-1.3888888888888944E-2"/>
                </c:manualLayout>
              </c:layout>
              <c:showVal val="1"/>
            </c:dLbl>
            <c:txPr>
              <a:bodyPr/>
              <a:lstStyle/>
              <a:p>
                <a:pPr>
                  <a:defRPr sz="2000" b="1"/>
                </a:pPr>
                <a:endParaRPr lang="pt-BR"/>
              </a:p>
            </c:txPr>
            <c:showVal val="1"/>
          </c:dLbls>
          <c:cat>
            <c:strRef>
              <c:f>zoonoses!$A$20:$A$25</c:f>
              <c:strCache>
                <c:ptCount val="6"/>
                <c:pt idx="0">
                  <c:v>Casas tratadas</c:v>
                </c:pt>
                <c:pt idx="1">
                  <c:v>Casas borrifadas</c:v>
                </c:pt>
                <c:pt idx="2">
                  <c:v>Casas pesquisadas</c:v>
                </c:pt>
                <c:pt idx="3">
                  <c:v>Terrenos baldios tratados</c:v>
                </c:pt>
                <c:pt idx="4">
                  <c:v>Terrenos baldios pesq.</c:v>
                </c:pt>
                <c:pt idx="5">
                  <c:v>Ex. identificação de larvas</c:v>
                </c:pt>
              </c:strCache>
            </c:strRef>
          </c:cat>
          <c:val>
            <c:numRef>
              <c:f>zoonoses!$D$20:$D$25</c:f>
              <c:numCache>
                <c:formatCode>General</c:formatCode>
                <c:ptCount val="6"/>
                <c:pt idx="0" formatCode="#,##0">
                  <c:v>22230</c:v>
                </c:pt>
                <c:pt idx="1">
                  <c:v>750</c:v>
                </c:pt>
                <c:pt idx="2" formatCode="#,##0">
                  <c:v>1354</c:v>
                </c:pt>
                <c:pt idx="3">
                  <c:v>925</c:v>
                </c:pt>
                <c:pt idx="4">
                  <c:v>77</c:v>
                </c:pt>
                <c:pt idx="5" formatCode="#,##0">
                  <c:v>1144</c:v>
                </c:pt>
              </c:numCache>
            </c:numRef>
          </c:val>
        </c:ser>
        <c:dLbls>
          <c:showVal val="1"/>
        </c:dLbls>
        <c:axId val="67058688"/>
        <c:axId val="67068672"/>
      </c:barChart>
      <c:catAx>
        <c:axId val="67058688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2000" b="1"/>
            </a:pPr>
            <a:endParaRPr lang="pt-BR"/>
          </a:p>
        </c:txPr>
        <c:crossAx val="67068672"/>
        <c:crosses val="autoZero"/>
        <c:auto val="1"/>
        <c:lblAlgn val="ctr"/>
        <c:lblOffset val="100"/>
      </c:catAx>
      <c:valAx>
        <c:axId val="67068672"/>
        <c:scaling>
          <c:orientation val="minMax"/>
        </c:scaling>
        <c:delete val="1"/>
        <c:axPos val="b"/>
        <c:numFmt formatCode="General" sourceLinked="1"/>
        <c:majorTickMark val="none"/>
        <c:tickLblPos val="nextTo"/>
        <c:crossAx val="67058688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800" b="1"/>
          </a:pPr>
          <a:endParaRPr lang="pt-BR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title>
      <c:tx>
        <c:rich>
          <a:bodyPr/>
          <a:lstStyle/>
          <a:p>
            <a:pPr>
              <a:defRPr/>
            </a:pPr>
            <a:r>
              <a:rPr lang="pt-BR"/>
              <a:t>RECEITAS DE TRANSFERÊNCIAS UNIÃO</a:t>
            </a:r>
            <a:r>
              <a:rPr lang="pt-BR" baseline="0"/>
              <a:t> E ESTADO</a:t>
            </a:r>
            <a:endParaRPr lang="pt-BR"/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dLbl>
              <c:idx val="0"/>
              <c:layout>
                <c:manualLayout>
                  <c:x val="0"/>
                  <c:y val="-5.7831325301204807E-2"/>
                </c:manualLayout>
              </c:layout>
              <c:showVal val="1"/>
            </c:dLbl>
            <c:dLbl>
              <c:idx val="1"/>
              <c:layout>
                <c:manualLayout>
                  <c:x val="6.8027210884353834E-3"/>
                  <c:y val="-0.10281124497992004"/>
                </c:manualLayout>
              </c:layout>
              <c:showVal val="1"/>
            </c:dLbl>
            <c:dLbl>
              <c:idx val="2"/>
              <c:layout>
                <c:manualLayout>
                  <c:x val="-8.3143408378907168E-17"/>
                  <c:y val="-7.0682730923694953E-2"/>
                </c:manualLayout>
              </c:layout>
              <c:showVal val="1"/>
            </c:dLbl>
            <c:txPr>
              <a:bodyPr/>
              <a:lstStyle/>
              <a:p>
                <a:pPr>
                  <a:defRPr sz="2000" b="1"/>
                </a:pPr>
                <a:endParaRPr lang="pt-BR"/>
              </a:p>
            </c:txPr>
            <c:showVal val="1"/>
          </c:dLbls>
          <c:cat>
            <c:strRef>
              <c:f>receita_despesa!$B$2:$D$2</c:f>
              <c:strCache>
                <c:ptCount val="3"/>
                <c:pt idx="0">
                  <c:v>3º QUAD/17</c:v>
                </c:pt>
                <c:pt idx="1">
                  <c:v>3º QUAD/16</c:v>
                </c:pt>
                <c:pt idx="2">
                  <c:v>3º QUAD/15</c:v>
                </c:pt>
              </c:strCache>
            </c:strRef>
          </c:cat>
          <c:val>
            <c:numRef>
              <c:f>receita_despesa!$B$13:$D$13</c:f>
              <c:numCache>
                <c:formatCode>_-"R$"\ * #,##0.00_-;\-"R$"\ * #,##0.00_-;_-"R$"\ * "-"??_-;_-@_-</c:formatCode>
                <c:ptCount val="3"/>
                <c:pt idx="0">
                  <c:v>109184316.74000002</c:v>
                </c:pt>
                <c:pt idx="1">
                  <c:v>82212668.000000015</c:v>
                </c:pt>
                <c:pt idx="2">
                  <c:v>93354807.000000015</c:v>
                </c:pt>
              </c:numCache>
            </c:numRef>
          </c:val>
        </c:ser>
        <c:dLbls>
          <c:showVal val="1"/>
        </c:dLbls>
        <c:shape val="box"/>
        <c:axId val="61587840"/>
        <c:axId val="61589376"/>
        <c:axId val="0"/>
      </c:bar3DChart>
      <c:catAx>
        <c:axId val="6158784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000" b="1"/>
            </a:pPr>
            <a:endParaRPr lang="pt-BR"/>
          </a:p>
        </c:txPr>
        <c:crossAx val="61589376"/>
        <c:crosses val="autoZero"/>
        <c:auto val="1"/>
        <c:lblAlgn val="ctr"/>
        <c:lblOffset val="100"/>
      </c:catAx>
      <c:valAx>
        <c:axId val="61589376"/>
        <c:scaling>
          <c:orientation val="minMax"/>
        </c:scaling>
        <c:delete val="1"/>
        <c:axPos val="l"/>
        <c:numFmt formatCode="_-&quot;R$&quot;\ * #,##0.00_-;\-&quot;R$&quot;\ * #,##0.00_-;_-&quot;R$&quot;\ * &quot;-&quot;??_-;_-@_-" sourceLinked="1"/>
        <c:tickLblPos val="nextTo"/>
        <c:crossAx val="61587840"/>
        <c:crosses val="autoZero"/>
        <c:crossBetween val="between"/>
      </c:valAx>
    </c:plotArea>
    <c:plotVisOnly val="1"/>
  </c:chart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title>
      <c:layout/>
    </c:title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visa!$A$37</c:f>
              <c:strCache>
                <c:ptCount val="1"/>
                <c:pt idx="0">
                  <c:v>PARTOS COM 7 OU MAIS CONSULTAS DE PRÉ-NATAL</c:v>
                </c:pt>
              </c:strCache>
            </c:strRef>
          </c:tx>
          <c:spPr>
            <a:solidFill>
              <a:srgbClr val="00B0F0"/>
            </a:solidFill>
          </c:spPr>
          <c:dLbls>
            <c:txPr>
              <a:bodyPr/>
              <a:lstStyle/>
              <a:p>
                <a:pPr>
                  <a:defRPr sz="3600" b="1"/>
                </a:pPr>
                <a:endParaRPr lang="pt-BR"/>
              </a:p>
            </c:txPr>
            <c:showVal val="1"/>
          </c:dLbls>
          <c:cat>
            <c:strRef>
              <c:f>visa!$B$36:$D$36</c:f>
              <c:strCache>
                <c:ptCount val="3"/>
                <c:pt idx="0">
                  <c:v>1º QUAD</c:v>
                </c:pt>
                <c:pt idx="1">
                  <c:v>2º QD</c:v>
                </c:pt>
                <c:pt idx="2">
                  <c:v>3º QD</c:v>
                </c:pt>
              </c:strCache>
            </c:strRef>
          </c:cat>
          <c:val>
            <c:numRef>
              <c:f>visa!$B$37:$D$37</c:f>
              <c:numCache>
                <c:formatCode>General</c:formatCode>
                <c:ptCount val="3"/>
                <c:pt idx="0">
                  <c:v>235</c:v>
                </c:pt>
                <c:pt idx="1">
                  <c:v>385</c:v>
                </c:pt>
                <c:pt idx="2">
                  <c:v>303</c:v>
                </c:pt>
              </c:numCache>
            </c:numRef>
          </c:val>
        </c:ser>
        <c:dLbls>
          <c:showVal val="1"/>
        </c:dLbls>
        <c:gapWidth val="95"/>
        <c:gapDepth val="95"/>
        <c:shape val="box"/>
        <c:axId val="67134592"/>
        <c:axId val="67136128"/>
        <c:axId val="0"/>
      </c:bar3DChart>
      <c:catAx>
        <c:axId val="6713459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 b="1"/>
            </a:pPr>
            <a:endParaRPr lang="pt-BR"/>
          </a:p>
        </c:txPr>
        <c:crossAx val="67136128"/>
        <c:crosses val="autoZero"/>
        <c:auto val="1"/>
        <c:lblAlgn val="ctr"/>
        <c:lblOffset val="100"/>
      </c:catAx>
      <c:valAx>
        <c:axId val="67136128"/>
        <c:scaling>
          <c:orientation val="minMax"/>
        </c:scaling>
        <c:delete val="1"/>
        <c:axPos val="l"/>
        <c:numFmt formatCode="General" sourceLinked="1"/>
        <c:tickLblPos val="nextTo"/>
        <c:crossAx val="67134592"/>
        <c:crosses val="autoZero"/>
        <c:crossBetween val="between"/>
      </c:valAx>
    </c:plotArea>
    <c:plotVisOnly val="1"/>
  </c:chart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tx>
        <c:rich>
          <a:bodyPr/>
          <a:lstStyle/>
          <a:p>
            <a:pPr>
              <a:defRPr/>
            </a:pPr>
            <a:r>
              <a:rPr lang="pt-BR"/>
              <a:t>NASCIDOS</a:t>
            </a:r>
            <a:r>
              <a:rPr lang="pt-BR" baseline="0"/>
              <a:t> VIVOS E ÓBITOS EM GERAL</a:t>
            </a:r>
            <a:endParaRPr lang="pt-BR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visa!$A$31</c:f>
              <c:strCache>
                <c:ptCount val="1"/>
                <c:pt idx="0">
                  <c:v>DN</c:v>
                </c:pt>
              </c:strCache>
            </c:strRef>
          </c:tx>
          <c:spPr>
            <a:solidFill>
              <a:srgbClr val="00B0F0"/>
            </a:solidFill>
          </c:spPr>
          <c:dLbls>
            <c:txPr>
              <a:bodyPr/>
              <a:lstStyle/>
              <a:p>
                <a:pPr>
                  <a:defRPr sz="1400" b="1"/>
                </a:pPr>
                <a:endParaRPr lang="pt-BR"/>
              </a:p>
            </c:txPr>
            <c:showVal val="1"/>
          </c:dLbls>
          <c:cat>
            <c:strRef>
              <c:f>visa!$B$30:$E$30</c:f>
              <c:strCache>
                <c:ptCount val="4"/>
                <c:pt idx="0">
                  <c:v>SET</c:v>
                </c:pt>
                <c:pt idx="1">
                  <c:v>OUT</c:v>
                </c:pt>
                <c:pt idx="2">
                  <c:v>NOV</c:v>
                </c:pt>
                <c:pt idx="3">
                  <c:v>DEZ</c:v>
                </c:pt>
              </c:strCache>
            </c:strRef>
          </c:cat>
          <c:val>
            <c:numRef>
              <c:f>visa!$B$31:$E$31</c:f>
              <c:numCache>
                <c:formatCode>General</c:formatCode>
                <c:ptCount val="4"/>
                <c:pt idx="0">
                  <c:v>99</c:v>
                </c:pt>
                <c:pt idx="1">
                  <c:v>120</c:v>
                </c:pt>
                <c:pt idx="2">
                  <c:v>122</c:v>
                </c:pt>
                <c:pt idx="3">
                  <c:v>78</c:v>
                </c:pt>
              </c:numCache>
            </c:numRef>
          </c:val>
        </c:ser>
        <c:ser>
          <c:idx val="1"/>
          <c:order val="1"/>
          <c:tx>
            <c:strRef>
              <c:f>visa!$A$32</c:f>
              <c:strCache>
                <c:ptCount val="1"/>
                <c:pt idx="0">
                  <c:v>DO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pt-BR"/>
              </a:p>
            </c:txPr>
            <c:showVal val="1"/>
          </c:dLbls>
          <c:cat>
            <c:strRef>
              <c:f>visa!$B$30:$E$30</c:f>
              <c:strCache>
                <c:ptCount val="4"/>
                <c:pt idx="0">
                  <c:v>SET</c:v>
                </c:pt>
                <c:pt idx="1">
                  <c:v>OUT</c:v>
                </c:pt>
                <c:pt idx="2">
                  <c:v>NOV</c:v>
                </c:pt>
                <c:pt idx="3">
                  <c:v>DEZ</c:v>
                </c:pt>
              </c:strCache>
            </c:strRef>
          </c:cat>
          <c:val>
            <c:numRef>
              <c:f>visa!$B$32:$E$32</c:f>
              <c:numCache>
                <c:formatCode>General</c:formatCode>
                <c:ptCount val="4"/>
                <c:pt idx="0">
                  <c:v>31</c:v>
                </c:pt>
                <c:pt idx="1">
                  <c:v>34</c:v>
                </c:pt>
                <c:pt idx="2">
                  <c:v>37</c:v>
                </c:pt>
                <c:pt idx="3">
                  <c:v>24</c:v>
                </c:pt>
              </c:numCache>
            </c:numRef>
          </c:val>
        </c:ser>
        <c:dLbls>
          <c:showVal val="1"/>
        </c:dLbls>
        <c:overlap val="-25"/>
        <c:axId val="67166208"/>
        <c:axId val="67167744"/>
      </c:barChart>
      <c:catAx>
        <c:axId val="6716620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800"/>
            </a:pPr>
            <a:endParaRPr lang="pt-BR"/>
          </a:p>
        </c:txPr>
        <c:crossAx val="67167744"/>
        <c:crosses val="autoZero"/>
        <c:auto val="1"/>
        <c:lblAlgn val="ctr"/>
        <c:lblOffset val="100"/>
      </c:catAx>
      <c:valAx>
        <c:axId val="67167744"/>
        <c:scaling>
          <c:orientation val="minMax"/>
        </c:scaling>
        <c:delete val="1"/>
        <c:axPos val="l"/>
        <c:numFmt formatCode="General" sourceLinked="1"/>
        <c:tickLblPos val="nextTo"/>
        <c:crossAx val="67166208"/>
        <c:crosses val="autoZero"/>
        <c:crossBetween val="between"/>
      </c:valAx>
    </c:plotArea>
    <c:legend>
      <c:legendPos val="t"/>
      <c:layout/>
    </c:legend>
    <c:plotVisOnly val="1"/>
  </c:chart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title>
      <c:tx>
        <c:rich>
          <a:bodyPr/>
          <a:lstStyle/>
          <a:p>
            <a:pPr>
              <a:defRPr/>
            </a:pPr>
            <a:r>
              <a:rPr lang="en-US"/>
              <a:t>Pessoas atendidas</a:t>
            </a:r>
          </a:p>
          <a:p>
            <a:pPr>
              <a:defRPr/>
            </a:pPr>
            <a:r>
              <a:rPr lang="en-US"/>
              <a:t>na Farmácia Básica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'[QUADROS E GRÁFICOS.xlsx]farmácia'!$A$17</c:f>
              <c:strCache>
                <c:ptCount val="1"/>
                <c:pt idx="0">
                  <c:v>Pessoas atendidas</c:v>
                </c:pt>
              </c:strCache>
            </c:strRef>
          </c:tx>
          <c:dLbls>
            <c:txPr>
              <a:bodyPr/>
              <a:lstStyle/>
              <a:p>
                <a:pPr>
                  <a:defRPr sz="2000" b="1"/>
                </a:pPr>
                <a:endParaRPr lang="pt-BR"/>
              </a:p>
            </c:txPr>
            <c:showVal val="1"/>
          </c:dLbls>
          <c:cat>
            <c:strRef>
              <c:f>'[QUADROS E GRÁFICOS.xlsx]farmácia'!$B$16:$D$16</c:f>
              <c:strCache>
                <c:ptCount val="3"/>
                <c:pt idx="0">
                  <c:v>1º qd</c:v>
                </c:pt>
                <c:pt idx="1">
                  <c:v>2º qd</c:v>
                </c:pt>
                <c:pt idx="2">
                  <c:v>3qd</c:v>
                </c:pt>
              </c:strCache>
            </c:strRef>
          </c:cat>
          <c:val>
            <c:numRef>
              <c:f>'[QUADROS E GRÁFICOS.xlsx]farmácia'!$B$17:$D$17</c:f>
              <c:numCache>
                <c:formatCode>#,##0</c:formatCode>
                <c:ptCount val="3"/>
                <c:pt idx="0">
                  <c:v>13959</c:v>
                </c:pt>
                <c:pt idx="1">
                  <c:v>20588</c:v>
                </c:pt>
                <c:pt idx="2">
                  <c:v>18942</c:v>
                </c:pt>
              </c:numCache>
            </c:numRef>
          </c:val>
        </c:ser>
        <c:dLbls>
          <c:showVal val="1"/>
        </c:dLbls>
        <c:overlap val="-25"/>
        <c:axId val="66976000"/>
        <c:axId val="66994176"/>
      </c:barChart>
      <c:catAx>
        <c:axId val="6697600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000" b="1"/>
            </a:pPr>
            <a:endParaRPr lang="pt-BR"/>
          </a:p>
        </c:txPr>
        <c:crossAx val="66994176"/>
        <c:crosses val="autoZero"/>
        <c:auto val="1"/>
        <c:lblAlgn val="ctr"/>
        <c:lblOffset val="100"/>
      </c:catAx>
      <c:valAx>
        <c:axId val="66994176"/>
        <c:scaling>
          <c:orientation val="minMax"/>
        </c:scaling>
        <c:delete val="1"/>
        <c:axPos val="l"/>
        <c:numFmt formatCode="#,##0" sourceLinked="1"/>
        <c:tickLblPos val="nextTo"/>
        <c:crossAx val="66976000"/>
        <c:crosses val="autoZero"/>
        <c:crossBetween val="between"/>
      </c:valAx>
    </c:plotArea>
    <c:plotVisOnly val="1"/>
  </c:chart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'[QUADROS E GRÁFICOS.xlsx]farmácia'!$A$18</c:f>
              <c:strCache>
                <c:ptCount val="1"/>
                <c:pt idx="0">
                  <c:v>Medicamentos distribuídos (un. comp. frs.)</c:v>
                </c:pt>
              </c:strCache>
            </c:strRef>
          </c:tx>
          <c:dLbls>
            <c:txPr>
              <a:bodyPr/>
              <a:lstStyle/>
              <a:p>
                <a:pPr>
                  <a:defRPr sz="2000" b="1"/>
                </a:pPr>
                <a:endParaRPr lang="pt-BR"/>
              </a:p>
            </c:txPr>
            <c:showVal val="1"/>
          </c:dLbls>
          <c:cat>
            <c:strRef>
              <c:f>'[QUADROS E GRÁFICOS.xlsx]farmácia'!$B$16:$D$16</c:f>
              <c:strCache>
                <c:ptCount val="3"/>
                <c:pt idx="0">
                  <c:v>1º qd</c:v>
                </c:pt>
                <c:pt idx="1">
                  <c:v>2º qd</c:v>
                </c:pt>
                <c:pt idx="2">
                  <c:v>3qd</c:v>
                </c:pt>
              </c:strCache>
            </c:strRef>
          </c:cat>
          <c:val>
            <c:numRef>
              <c:f>'[QUADROS E GRÁFICOS.xlsx]farmácia'!$B$18:$D$18</c:f>
              <c:numCache>
                <c:formatCode>#,##0</c:formatCode>
                <c:ptCount val="3"/>
                <c:pt idx="0" formatCode="#,##0;[Red]#,##0">
                  <c:v>3816350</c:v>
                </c:pt>
                <c:pt idx="1">
                  <c:v>1898656</c:v>
                </c:pt>
                <c:pt idx="2">
                  <c:v>2254173</c:v>
                </c:pt>
              </c:numCache>
            </c:numRef>
          </c:val>
        </c:ser>
        <c:dLbls>
          <c:showVal val="1"/>
        </c:dLbls>
        <c:overlap val="-25"/>
        <c:axId val="67025920"/>
        <c:axId val="67040000"/>
      </c:barChart>
      <c:catAx>
        <c:axId val="6702592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 b="1"/>
            </a:pPr>
            <a:endParaRPr lang="pt-BR"/>
          </a:p>
        </c:txPr>
        <c:crossAx val="67040000"/>
        <c:crosses val="autoZero"/>
        <c:auto val="1"/>
        <c:lblAlgn val="ctr"/>
        <c:lblOffset val="100"/>
      </c:catAx>
      <c:valAx>
        <c:axId val="67040000"/>
        <c:scaling>
          <c:orientation val="minMax"/>
        </c:scaling>
        <c:delete val="1"/>
        <c:axPos val="l"/>
        <c:numFmt formatCode="#,##0;[Red]#,##0" sourceLinked="1"/>
        <c:tickLblPos val="nextTo"/>
        <c:crossAx val="67025920"/>
        <c:crosses val="autoZero"/>
        <c:crossBetween val="between"/>
      </c:valAx>
    </c:plotArea>
    <c:plotVisOnly val="1"/>
  </c:chart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tx>
        <c:rich>
          <a:bodyPr/>
          <a:lstStyle/>
          <a:p>
            <a:pPr>
              <a:defRPr/>
            </a:pPr>
            <a:r>
              <a:rPr lang="pt-BR"/>
              <a:t>ATENDIMENTO</a:t>
            </a:r>
            <a:r>
              <a:rPr lang="pt-BR" baseline="0"/>
              <a:t> NO PA E NO HOSPITAL</a:t>
            </a:r>
            <a:endParaRPr lang="pt-BR"/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'HOSPITAL MUNI'!$A$6</c:f>
              <c:strCache>
                <c:ptCount val="1"/>
                <c:pt idx="0">
                  <c:v>MAMOGRAFIA</c:v>
                </c:pt>
              </c:strCache>
            </c:strRef>
          </c:tx>
          <c:dLbls>
            <c:txPr>
              <a:bodyPr/>
              <a:lstStyle/>
              <a:p>
                <a:pPr>
                  <a:defRPr sz="1800" b="1"/>
                </a:pPr>
                <a:endParaRPr lang="pt-BR"/>
              </a:p>
            </c:txPr>
            <c:showVal val="1"/>
          </c:dLbls>
          <c:cat>
            <c:strRef>
              <c:f>'HOSPITAL MUNI'!$B$5:$E$5</c:f>
              <c:strCache>
                <c:ptCount val="4"/>
                <c:pt idx="0">
                  <c:v>1º QUAD</c:v>
                </c:pt>
                <c:pt idx="1">
                  <c:v>2º QUAD</c:v>
                </c:pt>
                <c:pt idx="2">
                  <c:v>3º QUAD</c:v>
                </c:pt>
                <c:pt idx="3">
                  <c:v>TOTAL</c:v>
                </c:pt>
              </c:strCache>
            </c:strRef>
          </c:cat>
          <c:val>
            <c:numRef>
              <c:f>'HOSPITAL MUNI'!$B$6:$E$6</c:f>
              <c:numCache>
                <c:formatCode>General</c:formatCode>
                <c:ptCount val="4"/>
                <c:pt idx="0">
                  <c:v>0</c:v>
                </c:pt>
                <c:pt idx="1">
                  <c:v>21</c:v>
                </c:pt>
                <c:pt idx="2">
                  <c:v>67</c:v>
                </c:pt>
                <c:pt idx="3">
                  <c:v>88</c:v>
                </c:pt>
              </c:numCache>
            </c:numRef>
          </c:val>
        </c:ser>
        <c:ser>
          <c:idx val="1"/>
          <c:order val="1"/>
          <c:tx>
            <c:strRef>
              <c:f>'HOSPITAL MUNI'!$A$7</c:f>
              <c:strCache>
                <c:ptCount val="1"/>
                <c:pt idx="0">
                  <c:v>CONSULTA NÍVEL SUPERIOR ESPECIALIZADA</c:v>
                </c:pt>
              </c:strCache>
            </c:strRef>
          </c:tx>
          <c:dLbls>
            <c:dLbl>
              <c:idx val="0"/>
              <c:layout>
                <c:manualLayout>
                  <c:x val="-1.0117363694984133E-2"/>
                  <c:y val="-6.874027244888771E-2"/>
                </c:manualLayout>
              </c:layout>
              <c:showVal val="1"/>
            </c:dLbl>
            <c:dLbl>
              <c:idx val="1"/>
              <c:layout>
                <c:manualLayout>
                  <c:x val="-6.1919504643962852E-3"/>
                  <c:y val="-1.3333336832896798E-2"/>
                </c:manualLayout>
              </c:layout>
              <c:showVal val="1"/>
            </c:dLbl>
            <c:txPr>
              <a:bodyPr/>
              <a:lstStyle/>
              <a:p>
                <a:pPr>
                  <a:defRPr sz="2000" b="1"/>
                </a:pPr>
                <a:endParaRPr lang="pt-BR"/>
              </a:p>
            </c:txPr>
            <c:showVal val="1"/>
          </c:dLbls>
          <c:cat>
            <c:strRef>
              <c:f>'HOSPITAL MUNI'!$B$5:$E$5</c:f>
              <c:strCache>
                <c:ptCount val="4"/>
                <c:pt idx="0">
                  <c:v>1º QUAD</c:v>
                </c:pt>
                <c:pt idx="1">
                  <c:v>2º QUAD</c:v>
                </c:pt>
                <c:pt idx="2">
                  <c:v>3º QUAD</c:v>
                </c:pt>
                <c:pt idx="3">
                  <c:v>TOTAL</c:v>
                </c:pt>
              </c:strCache>
            </c:strRef>
          </c:cat>
          <c:val>
            <c:numRef>
              <c:f>'HOSPITAL MUNI'!$B$7:$E$7</c:f>
              <c:numCache>
                <c:formatCode>General</c:formatCode>
                <c:ptCount val="4"/>
                <c:pt idx="0" formatCode="#,##0">
                  <c:v>19250</c:v>
                </c:pt>
                <c:pt idx="1">
                  <c:v>28975</c:v>
                </c:pt>
                <c:pt idx="2">
                  <c:v>27876</c:v>
                </c:pt>
                <c:pt idx="3" formatCode="#,##0">
                  <c:v>76101</c:v>
                </c:pt>
              </c:numCache>
            </c:numRef>
          </c:val>
        </c:ser>
        <c:ser>
          <c:idx val="2"/>
          <c:order val="2"/>
          <c:tx>
            <c:strRef>
              <c:f>'HOSPITAL MUNI'!$A$8</c:f>
              <c:strCache>
                <c:ptCount val="1"/>
                <c:pt idx="0">
                  <c:v>CONSULTAS MÉDICAS ESPECIALIZADAS</c:v>
                </c:pt>
              </c:strCache>
            </c:strRef>
          </c:tx>
          <c:dLbls>
            <c:dLbl>
              <c:idx val="0"/>
              <c:layout>
                <c:manualLayout>
                  <c:x val="1.8575851393188916E-2"/>
                  <c:y val="-2.0000005249345209E-2"/>
                </c:manualLayout>
              </c:layout>
              <c:showVal val="1"/>
            </c:dLbl>
            <c:dLbl>
              <c:idx val="1"/>
              <c:layout>
                <c:manualLayout>
                  <c:x val="4.5407636738906285E-2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3.0959752321981351E-2"/>
                  <c:y val="-1.6666671041121055E-2"/>
                </c:manualLayout>
              </c:layout>
              <c:showVal val="1"/>
            </c:dLbl>
            <c:dLbl>
              <c:idx val="3"/>
              <c:layout>
                <c:manualLayout>
                  <c:x val="4.3343653250774002E-2"/>
                  <c:y val="-1.3333336832896798E-2"/>
                </c:manualLayout>
              </c:layout>
              <c:showVal val="1"/>
            </c:dLbl>
            <c:txPr>
              <a:bodyPr/>
              <a:lstStyle/>
              <a:p>
                <a:pPr>
                  <a:defRPr sz="2000" b="1"/>
                </a:pPr>
                <a:endParaRPr lang="pt-BR"/>
              </a:p>
            </c:txPr>
            <c:showVal val="1"/>
          </c:dLbls>
          <c:cat>
            <c:strRef>
              <c:f>'HOSPITAL MUNI'!$B$5:$E$5</c:f>
              <c:strCache>
                <c:ptCount val="4"/>
                <c:pt idx="0">
                  <c:v>1º QUAD</c:v>
                </c:pt>
                <c:pt idx="1">
                  <c:v>2º QUAD</c:v>
                </c:pt>
                <c:pt idx="2">
                  <c:v>3º QUAD</c:v>
                </c:pt>
                <c:pt idx="3">
                  <c:v>TOTAL</c:v>
                </c:pt>
              </c:strCache>
            </c:strRef>
          </c:cat>
          <c:val>
            <c:numRef>
              <c:f>'HOSPITAL MUNI'!$B$8:$E$8</c:f>
              <c:numCache>
                <c:formatCode>General</c:formatCode>
                <c:ptCount val="4"/>
                <c:pt idx="0" formatCode="#,##0">
                  <c:v>8526</c:v>
                </c:pt>
                <c:pt idx="1">
                  <c:v>30901</c:v>
                </c:pt>
                <c:pt idx="2">
                  <c:v>17755</c:v>
                </c:pt>
                <c:pt idx="3" formatCode="#,##0">
                  <c:v>57182</c:v>
                </c:pt>
              </c:numCache>
            </c:numRef>
          </c:val>
        </c:ser>
        <c:dLbls>
          <c:showVal val="1"/>
        </c:dLbls>
        <c:shape val="box"/>
        <c:axId val="71457792"/>
        <c:axId val="71484160"/>
        <c:axId val="0"/>
      </c:bar3DChart>
      <c:catAx>
        <c:axId val="71457792"/>
        <c:scaling>
          <c:orientation val="minMax"/>
        </c:scaling>
        <c:axPos val="b"/>
        <c:majorTickMark val="none"/>
        <c:tickLblPos val="nextTo"/>
        <c:crossAx val="71484160"/>
        <c:crosses val="autoZero"/>
        <c:auto val="1"/>
        <c:lblAlgn val="ctr"/>
        <c:lblOffset val="100"/>
      </c:catAx>
      <c:valAx>
        <c:axId val="71484160"/>
        <c:scaling>
          <c:orientation val="minMax"/>
        </c:scaling>
        <c:delete val="1"/>
        <c:axPos val="l"/>
        <c:numFmt formatCode="General" sourceLinked="1"/>
        <c:tickLblPos val="nextTo"/>
        <c:crossAx val="71457792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400" b="1"/>
          </a:pPr>
          <a:endParaRPr lang="pt-BR"/>
        </a:p>
      </c:txPr>
    </c:legend>
    <c:plotVisOnly val="1"/>
  </c:chart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tx>
        <c:rich>
          <a:bodyPr/>
          <a:lstStyle/>
          <a:p>
            <a:pPr>
              <a:defRPr/>
            </a:pPr>
            <a:r>
              <a:rPr lang="pt-BR"/>
              <a:t>ATENDIMENTO NO PA E HOSPITAL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'HOSPITAL MUNI'!$A$10</c:f>
              <c:strCache>
                <c:ptCount val="1"/>
                <c:pt idx="0">
                  <c:v>ULTRASSONOGRAFIA</c:v>
                </c:pt>
              </c:strCache>
            </c:strRef>
          </c:tx>
          <c:dLbls>
            <c:dLbl>
              <c:idx val="0"/>
              <c:layout>
                <c:manualLayout>
                  <c:x val="-2.8938224637639746E-3"/>
                  <c:y val="-6.2520088783448918E-2"/>
                </c:manualLayout>
              </c:layout>
              <c:showVal val="1"/>
            </c:dLbl>
            <c:dLbl>
              <c:idx val="1"/>
              <c:layout>
                <c:manualLayout>
                  <c:x val="-1.3022201086937964E-2"/>
                  <c:y val="-5.2100073986207432E-2"/>
                </c:manualLayout>
              </c:layout>
              <c:showVal val="1"/>
            </c:dLbl>
            <c:dLbl>
              <c:idx val="2"/>
              <c:layout>
                <c:manualLayout>
                  <c:x val="-1.446911231881994E-2"/>
                  <c:y val="-4.6890066587586703E-2"/>
                </c:manualLayout>
              </c:layout>
              <c:showVal val="1"/>
            </c:dLbl>
            <c:txPr>
              <a:bodyPr/>
              <a:lstStyle/>
              <a:p>
                <a:pPr>
                  <a:defRPr sz="2000" b="1"/>
                </a:pPr>
                <a:endParaRPr lang="pt-BR"/>
              </a:p>
            </c:txPr>
            <c:showVal val="1"/>
          </c:dLbls>
          <c:val>
            <c:numRef>
              <c:f>'HOSPITAL MUNI'!$B$10:$D$10</c:f>
              <c:numCache>
                <c:formatCode>General</c:formatCode>
                <c:ptCount val="3"/>
                <c:pt idx="0" formatCode="#,##0">
                  <c:v>1853</c:v>
                </c:pt>
                <c:pt idx="1">
                  <c:v>1462</c:v>
                </c:pt>
                <c:pt idx="2">
                  <c:v>1824</c:v>
                </c:pt>
              </c:numCache>
            </c:numRef>
          </c:val>
        </c:ser>
        <c:ser>
          <c:idx val="1"/>
          <c:order val="1"/>
          <c:tx>
            <c:strRef>
              <c:f>'HOSPITAL MUNI'!$A$11</c:f>
              <c:strCache>
                <c:ptCount val="1"/>
                <c:pt idx="0">
                  <c:v>RADIOGRAFIA</c:v>
                </c:pt>
              </c:strCache>
            </c:strRef>
          </c:tx>
          <c:dLbls>
            <c:dLbl>
              <c:idx val="0"/>
              <c:layout>
                <c:manualLayout>
                  <c:x val="-4.3407336956459881E-3"/>
                  <c:y val="-3.1260044391724362E-2"/>
                </c:manualLayout>
              </c:layout>
              <c:showVal val="1"/>
            </c:dLbl>
            <c:dLbl>
              <c:idx val="1"/>
              <c:layout>
                <c:manualLayout>
                  <c:x val="-5.3052798965212603E-17"/>
                  <c:y val="-8.0755114678621523E-2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-3.9075055489655619E-2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/>
                </a:pPr>
                <a:endParaRPr lang="pt-BR"/>
              </a:p>
            </c:txPr>
            <c:showVal val="1"/>
          </c:dLbls>
          <c:val>
            <c:numRef>
              <c:f>'HOSPITAL MUNI'!$B$11:$D$11</c:f>
              <c:numCache>
                <c:formatCode>General</c:formatCode>
                <c:ptCount val="3"/>
                <c:pt idx="0" formatCode="#,##0">
                  <c:v>10142</c:v>
                </c:pt>
                <c:pt idx="1">
                  <c:v>14812</c:v>
                </c:pt>
                <c:pt idx="2">
                  <c:v>58937</c:v>
                </c:pt>
              </c:numCache>
            </c:numRef>
          </c:val>
        </c:ser>
        <c:ser>
          <c:idx val="2"/>
          <c:order val="2"/>
          <c:tx>
            <c:strRef>
              <c:f>'HOSPITAL MUNI'!$A$12</c:f>
              <c:strCache>
                <c:ptCount val="1"/>
                <c:pt idx="0">
                  <c:v>ELETROCARDIOGRAMA</c:v>
                </c:pt>
              </c:strCache>
            </c:strRef>
          </c:tx>
          <c:dLbls>
            <c:dLbl>
              <c:idx val="0"/>
              <c:layout>
                <c:manualLayout>
                  <c:x val="1.7362934782583928E-2"/>
                  <c:y val="-3.6470051790345202E-2"/>
                </c:manualLayout>
              </c:layout>
              <c:showVal val="1"/>
            </c:dLbl>
            <c:dLbl>
              <c:idx val="1"/>
              <c:layout>
                <c:manualLayout>
                  <c:x val="3.1832047101403936E-2"/>
                  <c:y val="-5.9915085084138599E-2"/>
                </c:manualLayout>
              </c:layout>
              <c:showVal val="1"/>
            </c:dLbl>
            <c:dLbl>
              <c:idx val="2"/>
              <c:layout>
                <c:manualLayout>
                  <c:x val="3.1832047101404033E-2"/>
                  <c:y val="-5.7310081384828293E-2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/>
                </a:pPr>
                <a:endParaRPr lang="pt-BR"/>
              </a:p>
            </c:txPr>
            <c:showVal val="1"/>
          </c:dLbls>
          <c:val>
            <c:numRef>
              <c:f>'HOSPITAL MUNI'!$B$12:$D$12</c:f>
              <c:numCache>
                <c:formatCode>General</c:formatCode>
                <c:ptCount val="3"/>
                <c:pt idx="0">
                  <c:v>67</c:v>
                </c:pt>
                <c:pt idx="1">
                  <c:v>639</c:v>
                </c:pt>
                <c:pt idx="2">
                  <c:v>829</c:v>
                </c:pt>
              </c:numCache>
            </c:numRef>
          </c:val>
        </c:ser>
        <c:dLbls>
          <c:showVal val="1"/>
        </c:dLbls>
        <c:shape val="box"/>
        <c:axId val="71380992"/>
        <c:axId val="71382528"/>
        <c:axId val="0"/>
      </c:bar3DChart>
      <c:catAx>
        <c:axId val="7138099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 b="1"/>
            </a:pPr>
            <a:endParaRPr lang="pt-BR"/>
          </a:p>
        </c:txPr>
        <c:crossAx val="71382528"/>
        <c:crosses val="autoZero"/>
        <c:auto val="1"/>
        <c:lblAlgn val="ctr"/>
        <c:lblOffset val="100"/>
      </c:catAx>
      <c:valAx>
        <c:axId val="71382528"/>
        <c:scaling>
          <c:orientation val="minMax"/>
        </c:scaling>
        <c:delete val="1"/>
        <c:axPos val="l"/>
        <c:numFmt formatCode="#,##0" sourceLinked="1"/>
        <c:tickLblPos val="nextTo"/>
        <c:crossAx val="71380992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400" b="1"/>
          </a:pPr>
          <a:endParaRPr lang="pt-BR"/>
        </a:p>
      </c:txPr>
    </c:legend>
    <c:plotVisOnly val="1"/>
  </c:chart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INTERNAÇÕES!$A$17</c:f>
              <c:strCache>
                <c:ptCount val="1"/>
                <c:pt idx="0">
                  <c:v>3º QUAD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1600" b="1"/>
                </a:pPr>
                <a:endParaRPr lang="pt-BR"/>
              </a:p>
            </c:txPr>
            <c:showVal val="1"/>
            <c:showCatName val="1"/>
          </c:dLbls>
          <c:cat>
            <c:strRef>
              <c:f>INTERNAÇÕES!$B$16:$I$16</c:f>
              <c:strCache>
                <c:ptCount val="8"/>
                <c:pt idx="0">
                  <c:v>CM</c:v>
                </c:pt>
                <c:pt idx="1">
                  <c:v>CP</c:v>
                </c:pt>
                <c:pt idx="2">
                  <c:v>PSI</c:v>
                </c:pt>
                <c:pt idx="3">
                  <c:v>CE</c:v>
                </c:pt>
                <c:pt idx="4">
                  <c:v>CUR</c:v>
                </c:pt>
                <c:pt idx="5">
                  <c:v>PN</c:v>
                </c:pt>
                <c:pt idx="6">
                  <c:v>PC</c:v>
                </c:pt>
                <c:pt idx="7">
                  <c:v>OO</c:v>
                </c:pt>
              </c:strCache>
            </c:strRef>
          </c:cat>
          <c:val>
            <c:numRef>
              <c:f>INTERNAÇÕES!$B$17:$I$17</c:f>
              <c:numCache>
                <c:formatCode>General</c:formatCode>
                <c:ptCount val="8"/>
                <c:pt idx="0">
                  <c:v>554</c:v>
                </c:pt>
                <c:pt idx="1">
                  <c:v>64</c:v>
                </c:pt>
                <c:pt idx="2">
                  <c:v>0</c:v>
                </c:pt>
                <c:pt idx="3">
                  <c:v>219</c:v>
                </c:pt>
                <c:pt idx="4">
                  <c:v>180</c:v>
                </c:pt>
                <c:pt idx="5">
                  <c:v>174</c:v>
                </c:pt>
                <c:pt idx="6">
                  <c:v>228</c:v>
                </c:pt>
                <c:pt idx="7">
                  <c:v>115</c:v>
                </c:pt>
              </c:numCache>
            </c:numRef>
          </c:val>
        </c:ser>
        <c:ser>
          <c:idx val="1"/>
          <c:order val="1"/>
          <c:tx>
            <c:strRef>
              <c:f>INTERNAÇÕES!$A$18</c:f>
              <c:strCache>
                <c:ptCount val="1"/>
              </c:strCache>
            </c:strRef>
          </c:tx>
          <c:explosion val="25"/>
          <c:dLbls>
            <c:showVal val="1"/>
            <c:showCatName val="1"/>
          </c:dLbls>
          <c:cat>
            <c:strRef>
              <c:f>INTERNAÇÕES!$B$16:$I$16</c:f>
              <c:strCache>
                <c:ptCount val="8"/>
                <c:pt idx="0">
                  <c:v>CM</c:v>
                </c:pt>
                <c:pt idx="1">
                  <c:v>CP</c:v>
                </c:pt>
                <c:pt idx="2">
                  <c:v>PSI</c:v>
                </c:pt>
                <c:pt idx="3">
                  <c:v>CE</c:v>
                </c:pt>
                <c:pt idx="4">
                  <c:v>CUR</c:v>
                </c:pt>
                <c:pt idx="5">
                  <c:v>PN</c:v>
                </c:pt>
                <c:pt idx="6">
                  <c:v>PC</c:v>
                </c:pt>
                <c:pt idx="7">
                  <c:v>OO</c:v>
                </c:pt>
              </c:strCache>
            </c:strRef>
          </c:cat>
          <c:val>
            <c:numRef>
              <c:f>INTERNAÇÕES!$B$18:$I$18</c:f>
              <c:numCache>
                <c:formatCode>General</c:formatCode>
                <c:ptCount val="8"/>
              </c:numCache>
            </c:numRef>
          </c:val>
        </c:ser>
        <c:dLbls>
          <c:showVal val="1"/>
          <c:showCatName val="1"/>
        </c:dLbls>
      </c:pie3DChart>
    </c:plotArea>
    <c:plotVisOnly val="1"/>
  </c:chart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txPr>
              <a:bodyPr/>
              <a:lstStyle/>
              <a:p>
                <a:pPr>
                  <a:defRPr sz="1800" b="1"/>
                </a:pPr>
                <a:endParaRPr lang="pt-BR"/>
              </a:p>
            </c:txPr>
            <c:showVal val="1"/>
            <c:showCatName val="1"/>
          </c:dLbls>
          <c:cat>
            <c:strRef>
              <c:f>INTERNAÇÕES!$B$24:$I$24</c:f>
              <c:strCache>
                <c:ptCount val="8"/>
                <c:pt idx="0">
                  <c:v>CM</c:v>
                </c:pt>
                <c:pt idx="1">
                  <c:v>CP</c:v>
                </c:pt>
                <c:pt idx="2">
                  <c:v>PSI</c:v>
                </c:pt>
                <c:pt idx="3">
                  <c:v>CE</c:v>
                </c:pt>
                <c:pt idx="4">
                  <c:v>CUR</c:v>
                </c:pt>
                <c:pt idx="5">
                  <c:v>PN</c:v>
                </c:pt>
                <c:pt idx="6">
                  <c:v>PC</c:v>
                </c:pt>
                <c:pt idx="7">
                  <c:v>OO</c:v>
                </c:pt>
              </c:strCache>
            </c:strRef>
          </c:cat>
          <c:val>
            <c:numRef>
              <c:f>INTERNAÇÕES!$B$25:$I$25</c:f>
              <c:numCache>
                <c:formatCode>General</c:formatCode>
                <c:ptCount val="8"/>
                <c:pt idx="0">
                  <c:v>1347</c:v>
                </c:pt>
                <c:pt idx="1">
                  <c:v>214</c:v>
                </c:pt>
                <c:pt idx="2">
                  <c:v>1</c:v>
                </c:pt>
                <c:pt idx="3">
                  <c:v>460</c:v>
                </c:pt>
                <c:pt idx="4">
                  <c:v>655</c:v>
                </c:pt>
                <c:pt idx="5">
                  <c:v>586</c:v>
                </c:pt>
                <c:pt idx="6">
                  <c:v>667</c:v>
                </c:pt>
                <c:pt idx="7">
                  <c:v>285</c:v>
                </c:pt>
              </c:numCache>
            </c:numRef>
          </c:val>
        </c:ser>
        <c:dLbls>
          <c:showVal val="1"/>
          <c:showCatName val="1"/>
        </c:dLbls>
      </c:pie3DChart>
    </c:plotArea>
    <c:plotVisOnly val="1"/>
  </c:chart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title>
      <c:tx>
        <c:rich>
          <a:bodyPr/>
          <a:lstStyle/>
          <a:p>
            <a:pPr>
              <a:defRPr/>
            </a:pPr>
            <a:r>
              <a:rPr lang="pt-BR"/>
              <a:t>FATURAMENTO</a:t>
            </a:r>
            <a:r>
              <a:rPr lang="pt-BR" baseline="0"/>
              <a:t> DO MAC/SIA</a:t>
            </a:r>
            <a:endParaRPr lang="pt-BR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2400"/>
                </a:pPr>
                <a:endParaRPr lang="pt-BR"/>
              </a:p>
            </c:txPr>
            <c:showVal val="1"/>
          </c:dLbls>
          <c:cat>
            <c:strRef>
              <c:f>SIA!$E$21:$E$23</c:f>
              <c:strCache>
                <c:ptCount val="3"/>
                <c:pt idx="0">
                  <c:v>3º QUA 2015</c:v>
                </c:pt>
                <c:pt idx="1">
                  <c:v>3º QUA 2016</c:v>
                </c:pt>
                <c:pt idx="2">
                  <c:v>3º QUA 2017</c:v>
                </c:pt>
              </c:strCache>
            </c:strRef>
          </c:cat>
          <c:val>
            <c:numRef>
              <c:f>SIA!$F$21:$F$23</c:f>
              <c:numCache>
                <c:formatCode>_("R$ "* #,##0.00_);_("R$ "* \(#,##0.00\);_("R$ "* "-"??_);_(@_)</c:formatCode>
                <c:ptCount val="3"/>
                <c:pt idx="0">
                  <c:v>609395.32999999996</c:v>
                </c:pt>
                <c:pt idx="1">
                  <c:v>1122383.95</c:v>
                </c:pt>
                <c:pt idx="2" formatCode="#,##0.00">
                  <c:v>1731779.28</c:v>
                </c:pt>
              </c:numCache>
            </c:numRef>
          </c:val>
        </c:ser>
        <c:dLbls>
          <c:showVal val="1"/>
        </c:dLbls>
        <c:overlap val="-25"/>
        <c:axId val="71639808"/>
        <c:axId val="71641344"/>
      </c:barChart>
      <c:catAx>
        <c:axId val="7163980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 b="1"/>
            </a:pPr>
            <a:endParaRPr lang="pt-BR"/>
          </a:p>
        </c:txPr>
        <c:crossAx val="71641344"/>
        <c:crosses val="autoZero"/>
        <c:auto val="1"/>
        <c:lblAlgn val="ctr"/>
        <c:lblOffset val="100"/>
      </c:catAx>
      <c:valAx>
        <c:axId val="71641344"/>
        <c:scaling>
          <c:orientation val="minMax"/>
        </c:scaling>
        <c:delete val="1"/>
        <c:axPos val="l"/>
        <c:numFmt formatCode="_(&quot;R$ &quot;* #,##0.00_);_(&quot;R$ &quot;* \(#,##0.00\);_(&quot;R$ &quot;* &quot;-&quot;??_);_(@_)" sourceLinked="1"/>
        <c:majorTickMark val="none"/>
        <c:tickLblPos val="nextTo"/>
        <c:crossAx val="71639808"/>
        <c:crosses val="autoZero"/>
        <c:crossBetween val="between"/>
      </c:valAx>
    </c:plotArea>
    <c:plotVisOnly val="1"/>
  </c:chart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title>
      <c:tx>
        <c:rich>
          <a:bodyPr/>
          <a:lstStyle/>
          <a:p>
            <a:pPr>
              <a:defRPr sz="2800"/>
            </a:pPr>
            <a:r>
              <a:rPr lang="pt-BR" sz="2800" dirty="0" smtClean="0"/>
              <a:t>Atenção</a:t>
            </a:r>
            <a:r>
              <a:rPr lang="pt-BR" sz="2800" baseline="0" dirty="0" smtClean="0"/>
              <a:t> Psicossocial </a:t>
            </a:r>
            <a:endParaRPr lang="pt-BR" sz="2800" dirty="0"/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CAPS!$A$11</c:f>
              <c:strCache>
                <c:ptCount val="1"/>
                <c:pt idx="0">
                  <c:v>Atendimento domiciliar</c:v>
                </c:pt>
              </c:strCache>
            </c:strRef>
          </c:tx>
          <c:dLbls>
            <c:txPr>
              <a:bodyPr/>
              <a:lstStyle/>
              <a:p>
                <a:pPr>
                  <a:defRPr sz="1800" b="1">
                    <a:solidFill>
                      <a:schemeClr val="tx1"/>
                    </a:solidFill>
                  </a:defRPr>
                </a:pPr>
                <a:endParaRPr lang="pt-BR"/>
              </a:p>
            </c:txPr>
            <c:showVal val="1"/>
          </c:dLbls>
          <c:cat>
            <c:strRef>
              <c:f>CAPS!$B$10:$D$10</c:f>
              <c:strCache>
                <c:ptCount val="3"/>
                <c:pt idx="0">
                  <c:v>1º quad</c:v>
                </c:pt>
                <c:pt idx="1">
                  <c:v>2º Quad.</c:v>
                </c:pt>
                <c:pt idx="2">
                  <c:v>3º quad</c:v>
                </c:pt>
              </c:strCache>
            </c:strRef>
          </c:cat>
          <c:val>
            <c:numRef>
              <c:f>CAPS!$B$11:$D$11</c:f>
              <c:numCache>
                <c:formatCode>General</c:formatCode>
                <c:ptCount val="3"/>
                <c:pt idx="0">
                  <c:v>65</c:v>
                </c:pt>
                <c:pt idx="1">
                  <c:v>24</c:v>
                </c:pt>
                <c:pt idx="2">
                  <c:v>36</c:v>
                </c:pt>
              </c:numCache>
            </c:numRef>
          </c:val>
        </c:ser>
        <c:ser>
          <c:idx val="1"/>
          <c:order val="1"/>
          <c:tx>
            <c:strRef>
              <c:f>CAPS!$A$12</c:f>
              <c:strCache>
                <c:ptCount val="1"/>
                <c:pt idx="0">
                  <c:v>Atendimento familiar</c:v>
                </c:pt>
              </c:strCache>
            </c:strRef>
          </c:tx>
          <c:dLbls>
            <c:dLbl>
              <c:idx val="2"/>
              <c:layout>
                <c:manualLayout>
                  <c:x val="5.8479532163743814E-3"/>
                  <c:y val="-5.3314632336727626E-2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/>
                </a:pPr>
                <a:endParaRPr lang="pt-BR"/>
              </a:p>
            </c:txPr>
            <c:showVal val="1"/>
          </c:dLbls>
          <c:cat>
            <c:strRef>
              <c:f>CAPS!$B$10:$D$10</c:f>
              <c:strCache>
                <c:ptCount val="3"/>
                <c:pt idx="0">
                  <c:v>1º quad</c:v>
                </c:pt>
                <c:pt idx="1">
                  <c:v>2º Quad.</c:v>
                </c:pt>
                <c:pt idx="2">
                  <c:v>3º quad</c:v>
                </c:pt>
              </c:strCache>
            </c:strRef>
          </c:cat>
          <c:val>
            <c:numRef>
              <c:f>CAPS!$B$12:$D$12</c:f>
              <c:numCache>
                <c:formatCode>General</c:formatCode>
                <c:ptCount val="3"/>
                <c:pt idx="0">
                  <c:v>32</c:v>
                </c:pt>
                <c:pt idx="1">
                  <c:v>37</c:v>
                </c:pt>
                <c:pt idx="2">
                  <c:v>32</c:v>
                </c:pt>
              </c:numCache>
            </c:numRef>
          </c:val>
        </c:ser>
        <c:ser>
          <c:idx val="2"/>
          <c:order val="2"/>
          <c:tx>
            <c:strRef>
              <c:f>CAPS!$A$13</c:f>
              <c:strCache>
                <c:ptCount val="1"/>
                <c:pt idx="0">
                  <c:v>Atendimento  multiprofissional</c:v>
                </c:pt>
              </c:strCache>
            </c:strRef>
          </c:tx>
          <c:dLbls>
            <c:dLbl>
              <c:idx val="0"/>
              <c:layout>
                <c:manualLayout>
                  <c:x val="1.4619883040935687E-3"/>
                  <c:y val="-3.6478432651445195E-2"/>
                </c:manualLayout>
              </c:layout>
              <c:showVal val="1"/>
            </c:dLbl>
            <c:dLbl>
              <c:idx val="2"/>
              <c:layout>
                <c:manualLayout>
                  <c:x val="2.9239766081872467E-3"/>
                  <c:y val="-4.4896532494086434E-2"/>
                </c:manualLayout>
              </c:layout>
              <c:showVal val="1"/>
            </c:dLbl>
            <c:txPr>
              <a:bodyPr/>
              <a:lstStyle/>
              <a:p>
                <a:pPr>
                  <a:defRPr sz="2000" b="1"/>
                </a:pPr>
                <a:endParaRPr lang="pt-BR"/>
              </a:p>
            </c:txPr>
            <c:showVal val="1"/>
          </c:dLbls>
          <c:cat>
            <c:strRef>
              <c:f>CAPS!$B$10:$D$10</c:f>
              <c:strCache>
                <c:ptCount val="3"/>
                <c:pt idx="0">
                  <c:v>1º quad</c:v>
                </c:pt>
                <c:pt idx="1">
                  <c:v>2º Quad.</c:v>
                </c:pt>
                <c:pt idx="2">
                  <c:v>3º quad</c:v>
                </c:pt>
              </c:strCache>
            </c:strRef>
          </c:cat>
          <c:val>
            <c:numRef>
              <c:f>CAPS!$B$13:$D$13</c:f>
              <c:numCache>
                <c:formatCode>General</c:formatCode>
                <c:ptCount val="3"/>
                <c:pt idx="0">
                  <c:v>139</c:v>
                </c:pt>
                <c:pt idx="2">
                  <c:v>55</c:v>
                </c:pt>
              </c:numCache>
            </c:numRef>
          </c:val>
        </c:ser>
        <c:dLbls>
          <c:showVal val="1"/>
        </c:dLbls>
        <c:shape val="box"/>
        <c:axId val="71735168"/>
        <c:axId val="71736704"/>
        <c:axId val="0"/>
      </c:bar3DChart>
      <c:catAx>
        <c:axId val="7173516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 b="1"/>
            </a:pPr>
            <a:endParaRPr lang="pt-BR"/>
          </a:p>
        </c:txPr>
        <c:crossAx val="71736704"/>
        <c:crosses val="autoZero"/>
        <c:auto val="1"/>
        <c:lblAlgn val="ctr"/>
        <c:lblOffset val="100"/>
      </c:catAx>
      <c:valAx>
        <c:axId val="71736704"/>
        <c:scaling>
          <c:orientation val="minMax"/>
        </c:scaling>
        <c:delete val="1"/>
        <c:axPos val="l"/>
        <c:numFmt formatCode="General" sourceLinked="1"/>
        <c:tickLblPos val="nextTo"/>
        <c:crossAx val="71735168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600" b="1"/>
          </a:pPr>
          <a:endParaRPr lang="pt-BR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title>
      <c:tx>
        <c:rich>
          <a:bodyPr/>
          <a:lstStyle/>
          <a:p>
            <a:pPr>
              <a:defRPr/>
            </a:pPr>
            <a:r>
              <a:rPr lang="pt-BR" dirty="0"/>
              <a:t>TRANSFERÊNCIAS DO ESTADO E </a:t>
            </a:r>
            <a:r>
              <a:rPr lang="pt-BR" dirty="0" smtClean="0"/>
              <a:t>UNIÃO 2015 A2017</a:t>
            </a:r>
            <a:endParaRPr lang="pt-BR" dirty="0"/>
          </a:p>
        </c:rich>
      </c:tx>
      <c:layout/>
    </c:title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receita_despesa!$A$34</c:f>
              <c:strCache>
                <c:ptCount val="1"/>
                <c:pt idx="0">
                  <c:v>    Provenientes da União</c:v>
                </c:pt>
              </c:strCache>
            </c:strRef>
          </c:tx>
          <c:dLbls>
            <c:dLbl>
              <c:idx val="0"/>
              <c:layout>
                <c:manualLayout>
                  <c:x val="-4.6865846514352646E-2"/>
                  <c:y val="-2.3159636062861869E-2"/>
                </c:manualLayout>
              </c:layout>
              <c:showVal val="1"/>
            </c:dLbl>
            <c:dLbl>
              <c:idx val="1"/>
              <c:layout>
                <c:manualLayout>
                  <c:x val="3.8704701386010985E-3"/>
                  <c:y val="0.45376054858613424"/>
                </c:manualLayout>
              </c:layout>
              <c:showVal val="1"/>
            </c:dLbl>
            <c:dLbl>
              <c:idx val="2"/>
              <c:layout>
                <c:manualLayout>
                  <c:x val="8.4507528664180282E-3"/>
                  <c:y val="0.53733570896087934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/>
                </a:pPr>
                <a:endParaRPr lang="pt-BR"/>
              </a:p>
            </c:txPr>
            <c:showVal val="1"/>
          </c:dLbls>
          <c:cat>
            <c:numLit>
              <c:formatCode>General</c:formatCode>
              <c:ptCount val="1"/>
              <c:pt idx="0">
                <c:v>2017</c:v>
              </c:pt>
            </c:numLit>
          </c:cat>
          <c:val>
            <c:numRef>
              <c:f>receita_despesa!$B$34:$D$34</c:f>
              <c:numCache>
                <c:formatCode>_-"R$"\ * #,##0.00_-;\-"R$"\ * #,##0.00_-;_-"R$"\ * "-"??_-;_-@_-</c:formatCode>
                <c:ptCount val="3"/>
                <c:pt idx="0" formatCode="#,##0.00">
                  <c:v>7912261</c:v>
                </c:pt>
                <c:pt idx="1">
                  <c:v>7857316.1199999992</c:v>
                </c:pt>
                <c:pt idx="2">
                  <c:v>9641380.029999977</c:v>
                </c:pt>
              </c:numCache>
            </c:numRef>
          </c:val>
        </c:ser>
        <c:ser>
          <c:idx val="1"/>
          <c:order val="1"/>
          <c:tx>
            <c:strRef>
              <c:f>receita_despesa!$A$35</c:f>
              <c:strCache>
                <c:ptCount val="1"/>
                <c:pt idx="0">
                  <c:v>       Provenientes dos Estados</c:v>
                </c:pt>
              </c:strCache>
            </c:strRef>
          </c:tx>
          <c:dLbls>
            <c:dLbl>
              <c:idx val="0"/>
              <c:layout>
                <c:manualLayout>
                  <c:x val="1.6403046280023433E-2"/>
                  <c:y val="-9.5947063688999662E-2"/>
                </c:manualLayout>
              </c:layout>
              <c:showVal val="1"/>
            </c:dLbl>
            <c:dLbl>
              <c:idx val="1"/>
              <c:layout>
                <c:manualLayout>
                  <c:x val="5.1552431165787962E-2"/>
                  <c:y val="-2.3159636062861869E-2"/>
                </c:manualLayout>
              </c:layout>
              <c:showVal val="1"/>
            </c:dLbl>
            <c:dLbl>
              <c:idx val="2"/>
              <c:layout>
                <c:manualLayout>
                  <c:x val="0.11247803163444582"/>
                  <c:y val="-3.970223325062041E-2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/>
                </a:pPr>
                <a:endParaRPr lang="pt-BR"/>
              </a:p>
            </c:txPr>
            <c:showVal val="1"/>
          </c:dLbls>
          <c:cat>
            <c:numLit>
              <c:formatCode>General</c:formatCode>
              <c:ptCount val="1"/>
              <c:pt idx="0">
                <c:v>2017</c:v>
              </c:pt>
            </c:numLit>
          </c:cat>
          <c:val>
            <c:numRef>
              <c:f>receita_despesa!$B$35:$D$35</c:f>
              <c:numCache>
                <c:formatCode>_-"R$"\ * #,##0.00_-;\-"R$"\ * #,##0.00_-;_-"R$"\ * "-"??_-;_-@_-</c:formatCode>
                <c:ptCount val="3"/>
                <c:pt idx="0" formatCode="#,##0.00">
                  <c:v>4501931.1199999992</c:v>
                </c:pt>
                <c:pt idx="1">
                  <c:v>4600961.55</c:v>
                </c:pt>
                <c:pt idx="2">
                  <c:v>1913511.41</c:v>
                </c:pt>
              </c:numCache>
            </c:numRef>
          </c:val>
        </c:ser>
        <c:dLbls>
          <c:showVal val="1"/>
        </c:dLbls>
        <c:shape val="box"/>
        <c:axId val="63720832"/>
        <c:axId val="63734912"/>
        <c:axId val="59712832"/>
      </c:bar3DChart>
      <c:catAx>
        <c:axId val="63720832"/>
        <c:scaling>
          <c:orientation val="minMax"/>
        </c:scaling>
        <c:axPos val="b"/>
        <c:numFmt formatCode="General" sourceLinked="1"/>
        <c:majorTickMark val="none"/>
        <c:tickLblPos val="nextTo"/>
        <c:crossAx val="63734912"/>
        <c:crosses val="autoZero"/>
        <c:auto val="1"/>
        <c:lblAlgn val="ctr"/>
        <c:lblOffset val="100"/>
      </c:catAx>
      <c:valAx>
        <c:axId val="63734912"/>
        <c:scaling>
          <c:orientation val="minMax"/>
        </c:scaling>
        <c:delete val="1"/>
        <c:axPos val="l"/>
        <c:numFmt formatCode="#,##0.00" sourceLinked="1"/>
        <c:tickLblPos val="nextTo"/>
        <c:crossAx val="63720832"/>
        <c:crosses val="autoZero"/>
        <c:crossBetween val="between"/>
      </c:valAx>
      <c:serAx>
        <c:axId val="59712832"/>
        <c:scaling>
          <c:orientation val="minMax"/>
        </c:scaling>
        <c:delete val="1"/>
        <c:axPos val="b"/>
        <c:tickLblPos val="nextTo"/>
        <c:crossAx val="63734912"/>
        <c:crosses val="autoZero"/>
      </c:serAx>
    </c:plotArea>
    <c:legend>
      <c:legendPos val="t"/>
      <c:layout>
        <c:manualLayout>
          <c:xMode val="edge"/>
          <c:yMode val="edge"/>
          <c:x val="0.15634262904636934"/>
          <c:y val="0.1296020970798252"/>
          <c:w val="0.66787029746281834"/>
          <c:h val="5.6043507922989191E-2"/>
        </c:manualLayout>
      </c:layout>
      <c:txPr>
        <a:bodyPr/>
        <a:lstStyle/>
        <a:p>
          <a:pPr>
            <a:defRPr sz="1600"/>
          </a:pPr>
          <a:endParaRPr lang="pt-BR"/>
        </a:p>
      </c:txPr>
    </c:legend>
    <c:plotVisOnly val="1"/>
  </c:chart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Plan1!$A$27</c:f>
              <c:strCache>
                <c:ptCount val="1"/>
                <c:pt idx="0">
                  <c:v>Testes  para detecção de IST</c:v>
                </c:pt>
              </c:strCache>
            </c:strRef>
          </c:tx>
          <c:dLbls>
            <c:txPr>
              <a:bodyPr/>
              <a:lstStyle/>
              <a:p>
                <a:pPr>
                  <a:defRPr sz="2800" b="1"/>
                </a:pPr>
                <a:endParaRPr lang="pt-BR"/>
              </a:p>
            </c:txPr>
            <c:showVal val="1"/>
          </c:dLbls>
          <c:cat>
            <c:strRef>
              <c:f>Plan1!$B$26:$D$26</c:f>
              <c:strCache>
                <c:ptCount val="3"/>
                <c:pt idx="0">
                  <c:v>1º QUAD</c:v>
                </c:pt>
                <c:pt idx="1">
                  <c:v>2º QUAD</c:v>
                </c:pt>
                <c:pt idx="2">
                  <c:v>3ª quad</c:v>
                </c:pt>
              </c:strCache>
            </c:strRef>
          </c:cat>
          <c:val>
            <c:numRef>
              <c:f>Plan1!$B$27:$D$27</c:f>
              <c:numCache>
                <c:formatCode>General</c:formatCode>
                <c:ptCount val="3"/>
                <c:pt idx="0">
                  <c:v>1155</c:v>
                </c:pt>
                <c:pt idx="1">
                  <c:v>1115</c:v>
                </c:pt>
                <c:pt idx="2" formatCode="#,##0">
                  <c:v>1155</c:v>
                </c:pt>
              </c:numCache>
            </c:numRef>
          </c:val>
        </c:ser>
        <c:ser>
          <c:idx val="1"/>
          <c:order val="1"/>
          <c:tx>
            <c:strRef>
              <c:f>Plan1!$A$28</c:f>
              <c:strCache>
                <c:ptCount val="1"/>
                <c:pt idx="0">
                  <c:v>Consultas Especializadas</c:v>
                </c:pt>
              </c:strCache>
            </c:strRef>
          </c:tx>
          <c:dLbls>
            <c:txPr>
              <a:bodyPr/>
              <a:lstStyle/>
              <a:p>
                <a:pPr>
                  <a:defRPr sz="2800" b="1"/>
                </a:pPr>
                <a:endParaRPr lang="pt-BR"/>
              </a:p>
            </c:txPr>
            <c:showVal val="1"/>
          </c:dLbls>
          <c:cat>
            <c:strRef>
              <c:f>Plan1!$B$26:$D$26</c:f>
              <c:strCache>
                <c:ptCount val="3"/>
                <c:pt idx="0">
                  <c:v>1º QUAD</c:v>
                </c:pt>
                <c:pt idx="1">
                  <c:v>2º QUAD</c:v>
                </c:pt>
                <c:pt idx="2">
                  <c:v>3ª quad</c:v>
                </c:pt>
              </c:strCache>
            </c:strRef>
          </c:cat>
          <c:val>
            <c:numRef>
              <c:f>Plan1!$B$28:$D$28</c:f>
              <c:numCache>
                <c:formatCode>General</c:formatCode>
                <c:ptCount val="3"/>
                <c:pt idx="0">
                  <c:v>715</c:v>
                </c:pt>
                <c:pt idx="1">
                  <c:v>723</c:v>
                </c:pt>
                <c:pt idx="2">
                  <c:v>508</c:v>
                </c:pt>
              </c:numCache>
            </c:numRef>
          </c:val>
        </c:ser>
        <c:ser>
          <c:idx val="2"/>
          <c:order val="2"/>
          <c:tx>
            <c:strRef>
              <c:f>Plan1!$A$29</c:f>
              <c:strCache>
                <c:ptCount val="1"/>
                <c:pt idx="0">
                  <c:v>Portadores de HIV atendidos pelo SAE</c:v>
                </c:pt>
              </c:strCache>
            </c:strRef>
          </c:tx>
          <c:dLbls>
            <c:txPr>
              <a:bodyPr/>
              <a:lstStyle/>
              <a:p>
                <a:pPr>
                  <a:defRPr sz="2800" b="1"/>
                </a:pPr>
                <a:endParaRPr lang="pt-BR"/>
              </a:p>
            </c:txPr>
            <c:showVal val="1"/>
          </c:dLbls>
          <c:cat>
            <c:strRef>
              <c:f>Plan1!$B$26:$D$26</c:f>
              <c:strCache>
                <c:ptCount val="3"/>
                <c:pt idx="0">
                  <c:v>1º QUAD</c:v>
                </c:pt>
                <c:pt idx="1">
                  <c:v>2º QUAD</c:v>
                </c:pt>
                <c:pt idx="2">
                  <c:v>3ª quad</c:v>
                </c:pt>
              </c:strCache>
            </c:strRef>
          </c:cat>
          <c:val>
            <c:numRef>
              <c:f>Plan1!$B$29:$D$29</c:f>
              <c:numCache>
                <c:formatCode>General</c:formatCode>
                <c:ptCount val="3"/>
                <c:pt idx="0">
                  <c:v>108</c:v>
                </c:pt>
                <c:pt idx="1">
                  <c:v>112</c:v>
                </c:pt>
                <c:pt idx="2">
                  <c:v>98</c:v>
                </c:pt>
              </c:numCache>
            </c:numRef>
          </c:val>
        </c:ser>
        <c:dLbls>
          <c:showVal val="1"/>
        </c:dLbls>
        <c:shape val="box"/>
        <c:axId val="71793664"/>
        <c:axId val="71799552"/>
        <c:axId val="0"/>
      </c:bar3DChart>
      <c:catAx>
        <c:axId val="7179366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800" b="1"/>
            </a:pPr>
            <a:endParaRPr lang="pt-BR"/>
          </a:p>
        </c:txPr>
        <c:crossAx val="71799552"/>
        <c:crosses val="autoZero"/>
        <c:auto val="1"/>
        <c:lblAlgn val="ctr"/>
        <c:lblOffset val="100"/>
      </c:catAx>
      <c:valAx>
        <c:axId val="71799552"/>
        <c:scaling>
          <c:orientation val="minMax"/>
        </c:scaling>
        <c:delete val="1"/>
        <c:axPos val="l"/>
        <c:numFmt formatCode="General" sourceLinked="1"/>
        <c:majorTickMark val="none"/>
        <c:tickLblPos val="nextTo"/>
        <c:crossAx val="71793664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400" b="1"/>
          </a:pPr>
          <a:endParaRPr lang="pt-BR"/>
        </a:p>
      </c:txPr>
    </c:legend>
    <c:plotVisOnly val="1"/>
  </c:chart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Plan1!$A$30</c:f>
              <c:strCache>
                <c:ptCount val="1"/>
                <c:pt idx="0">
                  <c:v>Pacientes ativos SICLOM (UDM) MENSAL</c:v>
                </c:pt>
              </c:strCache>
            </c:strRef>
          </c:tx>
          <c:dLbls>
            <c:txPr>
              <a:bodyPr/>
              <a:lstStyle/>
              <a:p>
                <a:pPr>
                  <a:defRPr sz="2800" b="1"/>
                </a:pPr>
                <a:endParaRPr lang="pt-BR"/>
              </a:p>
            </c:txPr>
            <c:showVal val="1"/>
          </c:dLbls>
          <c:val>
            <c:numRef>
              <c:f>Plan1!$B$30:$D$30</c:f>
              <c:numCache>
                <c:formatCode>General</c:formatCode>
                <c:ptCount val="3"/>
                <c:pt idx="0">
                  <c:v>146</c:v>
                </c:pt>
                <c:pt idx="1">
                  <c:v>154</c:v>
                </c:pt>
                <c:pt idx="2">
                  <c:v>172</c:v>
                </c:pt>
              </c:numCache>
            </c:numRef>
          </c:val>
        </c:ser>
        <c:ser>
          <c:idx val="1"/>
          <c:order val="1"/>
          <c:tx>
            <c:strRef>
              <c:f>Plan1!$A$31</c:f>
              <c:strCache>
                <c:ptCount val="1"/>
                <c:pt idx="0">
                  <c:v>Sessões Acupuntura</c:v>
                </c:pt>
              </c:strCache>
            </c:strRef>
          </c:tx>
          <c:dLbls>
            <c:txPr>
              <a:bodyPr/>
              <a:lstStyle/>
              <a:p>
                <a:pPr>
                  <a:defRPr sz="2800" b="1"/>
                </a:pPr>
                <a:endParaRPr lang="pt-BR"/>
              </a:p>
            </c:txPr>
            <c:showVal val="1"/>
          </c:dLbls>
          <c:val>
            <c:numRef>
              <c:f>Plan1!$B$31:$D$31</c:f>
              <c:numCache>
                <c:formatCode>General</c:formatCode>
                <c:ptCount val="3"/>
                <c:pt idx="0">
                  <c:v>294</c:v>
                </c:pt>
                <c:pt idx="1">
                  <c:v>65</c:v>
                </c:pt>
                <c:pt idx="2">
                  <c:v>32</c:v>
                </c:pt>
              </c:numCache>
            </c:numRef>
          </c:val>
        </c:ser>
        <c:dLbls>
          <c:showVal val="1"/>
        </c:dLbls>
        <c:shape val="box"/>
        <c:axId val="71817472"/>
        <c:axId val="71823360"/>
        <c:axId val="0"/>
      </c:bar3DChart>
      <c:catAx>
        <c:axId val="7181747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800" b="1"/>
            </a:pPr>
            <a:endParaRPr lang="pt-BR"/>
          </a:p>
        </c:txPr>
        <c:crossAx val="71823360"/>
        <c:crosses val="autoZero"/>
        <c:auto val="1"/>
        <c:lblAlgn val="ctr"/>
        <c:lblOffset val="100"/>
      </c:catAx>
      <c:valAx>
        <c:axId val="71823360"/>
        <c:scaling>
          <c:orientation val="minMax"/>
        </c:scaling>
        <c:delete val="1"/>
        <c:axPos val="l"/>
        <c:numFmt formatCode="General" sourceLinked="1"/>
        <c:tickLblPos val="nextTo"/>
        <c:crossAx val="71817472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800" b="1"/>
          </a:pPr>
          <a:endParaRPr lang="pt-BR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title>
      <c:tx>
        <c:rich>
          <a:bodyPr/>
          <a:lstStyle/>
          <a:p>
            <a:pPr>
              <a:defRPr/>
            </a:pPr>
            <a:r>
              <a:rPr lang="pt-BR"/>
              <a:t>PESSOAL E ENCARGOS</a:t>
            </a:r>
          </a:p>
        </c:rich>
      </c:tx>
      <c:layout/>
    </c:title>
    <c:view3D>
      <c:rAngAx val="1"/>
    </c:view3D>
    <c:plotArea>
      <c:layout/>
      <c:bar3DChart>
        <c:barDir val="col"/>
        <c:grouping val="stacked"/>
        <c:ser>
          <c:idx val="0"/>
          <c:order val="0"/>
          <c:dLbls>
            <c:dLbl>
              <c:idx val="0"/>
              <c:layout>
                <c:manualLayout>
                  <c:x val="2.0614035087719348E-2"/>
                  <c:y val="-0.44028879469712212"/>
                </c:manualLayout>
              </c:layout>
              <c:spPr/>
              <c:txPr>
                <a:bodyPr/>
                <a:lstStyle/>
                <a:p>
                  <a:pPr>
                    <a:defRPr sz="2000" b="1"/>
                  </a:pPr>
                  <a:endParaRPr lang="pt-BR"/>
                </a:p>
              </c:txPr>
              <c:showVal val="1"/>
            </c:dLbl>
            <c:dLbl>
              <c:idx val="1"/>
              <c:layout>
                <c:manualLayout>
                  <c:x val="5.8333333333333737E-2"/>
                  <c:y val="-0.2592592592592593"/>
                </c:manualLayout>
              </c:layout>
              <c:spPr/>
              <c:txPr>
                <a:bodyPr/>
                <a:lstStyle/>
                <a:p>
                  <a:pPr>
                    <a:defRPr sz="2000" b="1"/>
                  </a:pPr>
                  <a:endParaRPr lang="pt-BR"/>
                </a:p>
              </c:txPr>
              <c:showVal val="1"/>
            </c:dLbl>
            <c:showVal val="1"/>
          </c:dLbls>
          <c:cat>
            <c:strRef>
              <c:f>receita_despesa!$B$2:$C$2</c:f>
              <c:strCache>
                <c:ptCount val="2"/>
                <c:pt idx="0">
                  <c:v>3º QUAD/17</c:v>
                </c:pt>
                <c:pt idx="1">
                  <c:v>3º QUAD/16</c:v>
                </c:pt>
              </c:strCache>
            </c:strRef>
          </c:cat>
          <c:val>
            <c:numRef>
              <c:f>receita_despesa!$B$43:$C$43</c:f>
              <c:numCache>
                <c:formatCode>_-"R$"\ * #,##0.00_-;\-"R$"\ * #,##0.00_-;_-"R$"\ * "-"??_-;_-@_-</c:formatCode>
                <c:ptCount val="2"/>
                <c:pt idx="0" formatCode="#,##0.00">
                  <c:v>49807370.5</c:v>
                </c:pt>
                <c:pt idx="1">
                  <c:v>47684481.020000003</c:v>
                </c:pt>
              </c:numCache>
            </c:numRef>
          </c:val>
        </c:ser>
        <c:dLbls>
          <c:showVal val="1"/>
        </c:dLbls>
        <c:gapWidth val="95"/>
        <c:gapDepth val="95"/>
        <c:shape val="box"/>
        <c:axId val="63774720"/>
        <c:axId val="63776256"/>
        <c:axId val="0"/>
      </c:bar3DChart>
      <c:catAx>
        <c:axId val="6377472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000" b="1"/>
            </a:pPr>
            <a:endParaRPr lang="pt-BR"/>
          </a:p>
        </c:txPr>
        <c:crossAx val="63776256"/>
        <c:crosses val="autoZero"/>
        <c:auto val="1"/>
        <c:lblAlgn val="ctr"/>
        <c:lblOffset val="100"/>
      </c:catAx>
      <c:valAx>
        <c:axId val="63776256"/>
        <c:scaling>
          <c:orientation val="minMax"/>
        </c:scaling>
        <c:delete val="1"/>
        <c:axPos val="l"/>
        <c:numFmt formatCode="#,##0.00" sourceLinked="1"/>
        <c:majorTickMark val="none"/>
        <c:tickLblPos val="nextTo"/>
        <c:crossAx val="63774720"/>
        <c:crosses val="autoZero"/>
        <c:crossBetween val="between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title>
      <c:tx>
        <c:rich>
          <a:bodyPr/>
          <a:lstStyle/>
          <a:p>
            <a:pPr>
              <a:defRPr/>
            </a:pPr>
            <a:r>
              <a:rPr lang="pt-BR"/>
              <a:t>COMPARATIVO QUADRIMESTRAL DE DESPESA COM PESSOAL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'dados complementares'!$A$47</c:f>
              <c:strCache>
                <c:ptCount val="1"/>
                <c:pt idx="0">
                  <c:v>2016</c:v>
                </c:pt>
              </c:strCache>
            </c:strRef>
          </c:tx>
          <c:dLbls>
            <c:dLbl>
              <c:idx val="0"/>
              <c:layout>
                <c:manualLayout>
                  <c:x val="-7.1161528537746405E-2"/>
                  <c:y val="0.12975614529151613"/>
                </c:manualLayout>
              </c:layout>
              <c:showVal val="1"/>
            </c:dLbl>
            <c:dLbl>
              <c:idx val="1"/>
              <c:layout>
                <c:manualLayout>
                  <c:x val="-1.7738444770674835E-2"/>
                  <c:y val="0.22686616313789831"/>
                </c:manualLayout>
              </c:layout>
              <c:showVal val="1"/>
            </c:dLbl>
            <c:dLbl>
              <c:idx val="2"/>
              <c:layout>
                <c:manualLayout>
                  <c:x val="-7.6436896659104097E-3"/>
                  <c:y val="0.10616760194964318"/>
                </c:manualLayout>
              </c:layout>
              <c:showVal val="1"/>
            </c:dLbl>
            <c:txPr>
              <a:bodyPr/>
              <a:lstStyle/>
              <a:p>
                <a:pPr>
                  <a:defRPr sz="2000" b="1"/>
                </a:pPr>
                <a:endParaRPr lang="pt-BR"/>
              </a:p>
            </c:txPr>
            <c:showVal val="1"/>
          </c:dLbls>
          <c:cat>
            <c:strRef>
              <c:f>'dados complementares'!$B$46:$D$46</c:f>
              <c:strCache>
                <c:ptCount val="3"/>
                <c:pt idx="0">
                  <c:v>EMPENHADA</c:v>
                </c:pt>
                <c:pt idx="1">
                  <c:v>LIQUIDADA</c:v>
                </c:pt>
                <c:pt idx="2">
                  <c:v>PAGA</c:v>
                </c:pt>
              </c:strCache>
            </c:strRef>
          </c:cat>
          <c:val>
            <c:numRef>
              <c:f>'dados complementares'!$B$47:$D$47</c:f>
              <c:numCache>
                <c:formatCode>_-"R$"\ * #,##0.00_-;\-"R$"\ * #,##0.00_-;_-"R$"\ * "-"??_-;_-@_-</c:formatCode>
                <c:ptCount val="3"/>
                <c:pt idx="0">
                  <c:v>47229260.68</c:v>
                </c:pt>
                <c:pt idx="1">
                  <c:v>47229260.68</c:v>
                </c:pt>
                <c:pt idx="2">
                  <c:v>35843098.890000001</c:v>
                </c:pt>
              </c:numCache>
            </c:numRef>
          </c:val>
        </c:ser>
        <c:ser>
          <c:idx val="1"/>
          <c:order val="1"/>
          <c:tx>
            <c:strRef>
              <c:f>'dados complementares'!$A$48</c:f>
              <c:strCache>
                <c:ptCount val="1"/>
                <c:pt idx="0">
                  <c:v>2017</c:v>
                </c:pt>
              </c:strCache>
            </c:strRef>
          </c:tx>
          <c:dLbls>
            <c:dLbl>
              <c:idx val="0"/>
              <c:layout>
                <c:manualLayout>
                  <c:x val="2.2141887984340979E-2"/>
                  <c:y val="-2.6221980070131996E-2"/>
                </c:manualLayout>
              </c:layout>
              <c:showVal val="1"/>
            </c:dLbl>
            <c:dLbl>
              <c:idx val="1"/>
              <c:layout>
                <c:manualLayout>
                  <c:x val="5.4295453534409892E-2"/>
                  <c:y val="5.431328171249832E-3"/>
                </c:manualLayout>
              </c:layout>
              <c:showVal val="1"/>
            </c:dLbl>
            <c:dLbl>
              <c:idx val="2"/>
              <c:layout>
                <c:manualLayout>
                  <c:x val="7.8929890119667348E-2"/>
                  <c:y val="-2.1235681682475901E-3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/>
                </a:pPr>
                <a:endParaRPr lang="pt-BR"/>
              </a:p>
            </c:txPr>
            <c:showVal val="1"/>
          </c:dLbls>
          <c:cat>
            <c:strRef>
              <c:f>'dados complementares'!$B$46:$D$46</c:f>
              <c:strCache>
                <c:ptCount val="3"/>
                <c:pt idx="0">
                  <c:v>EMPENHADA</c:v>
                </c:pt>
                <c:pt idx="1">
                  <c:v>LIQUIDADA</c:v>
                </c:pt>
                <c:pt idx="2">
                  <c:v>PAGA</c:v>
                </c:pt>
              </c:strCache>
            </c:strRef>
          </c:cat>
          <c:val>
            <c:numRef>
              <c:f>'dados complementares'!$B$48:$D$48</c:f>
              <c:numCache>
                <c:formatCode>_-"R$"\ * #,##0.00_-;\-"R$"\ * #,##0.00_-;_-"R$"\ * "-"??_-;_-@_-</c:formatCode>
                <c:ptCount val="3"/>
                <c:pt idx="0">
                  <c:v>49214643.390000001</c:v>
                </c:pt>
                <c:pt idx="1">
                  <c:v>49214673.390000001</c:v>
                </c:pt>
                <c:pt idx="2">
                  <c:v>48538385.980000004</c:v>
                </c:pt>
              </c:numCache>
            </c:numRef>
          </c:val>
        </c:ser>
        <c:dLbls>
          <c:showVal val="1"/>
        </c:dLbls>
        <c:shape val="box"/>
        <c:axId val="63806080"/>
        <c:axId val="63820160"/>
        <c:axId val="0"/>
      </c:bar3DChart>
      <c:catAx>
        <c:axId val="6380608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 b="1"/>
            </a:pPr>
            <a:endParaRPr lang="pt-BR"/>
          </a:p>
        </c:txPr>
        <c:crossAx val="63820160"/>
        <c:crosses val="autoZero"/>
        <c:auto val="1"/>
        <c:lblAlgn val="ctr"/>
        <c:lblOffset val="100"/>
      </c:catAx>
      <c:valAx>
        <c:axId val="63820160"/>
        <c:scaling>
          <c:orientation val="minMax"/>
        </c:scaling>
        <c:delete val="1"/>
        <c:axPos val="l"/>
        <c:numFmt formatCode="_-&quot;R$&quot;\ * #,##0.00_-;\-&quot;R$&quot;\ * #,##0.00_-;_-&quot;R$&quot;\ * &quot;-&quot;??_-;_-@_-" sourceLinked="1"/>
        <c:tickLblPos val="nextTo"/>
        <c:crossAx val="63806080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100"/>
          </a:pPr>
          <a:endParaRPr lang="pt-BR"/>
        </a:p>
      </c:tx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title>
      <c:tx>
        <c:rich>
          <a:bodyPr/>
          <a:lstStyle/>
          <a:p>
            <a:pPr>
              <a:defRPr sz="2400"/>
            </a:pPr>
            <a:r>
              <a:rPr lang="pt-BR" sz="2400"/>
              <a:t>DESPESA %</a:t>
            </a:r>
            <a:r>
              <a:rPr lang="pt-BR" sz="2400" baseline="0"/>
              <a:t> POR BLOCO</a:t>
            </a:r>
            <a:endParaRPr lang="pt-BR" sz="240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numFmt formatCode="0.00%" sourceLinked="0"/>
            <c:txPr>
              <a:bodyPr/>
              <a:lstStyle/>
              <a:p>
                <a:pPr>
                  <a:defRPr sz="1800" b="1"/>
                </a:pPr>
                <a:endParaRPr lang="pt-BR"/>
              </a:p>
            </c:txPr>
            <c:showPercent val="1"/>
            <c:showLeaderLines val="1"/>
          </c:dLbls>
          <c:cat>
            <c:strRef>
              <c:f>'PROPORÇÃO POR BLOCO'!$A$4:$A$10</c:f>
              <c:strCache>
                <c:ptCount val="7"/>
                <c:pt idx="0">
                  <c:v> Atenção Básica</c:v>
                </c:pt>
                <c:pt idx="1">
                  <c:v>     Assistência Hospitalar e Ambulatorial</c:v>
                </c:pt>
                <c:pt idx="2">
                  <c:v>  Suporte Profilático e Terapêutico</c:v>
                </c:pt>
                <c:pt idx="3">
                  <c:v>      Vigilância Sanitária</c:v>
                </c:pt>
                <c:pt idx="4">
                  <c:v>Vigilância Epidemiológica</c:v>
                </c:pt>
                <c:pt idx="5">
                  <c:v>    Alimentação e Nutrição</c:v>
                </c:pt>
                <c:pt idx="6">
                  <c:v>       Outras Subfunções</c:v>
                </c:pt>
              </c:strCache>
            </c:strRef>
          </c:cat>
          <c:val>
            <c:numRef>
              <c:f>'PROPORÇÃO POR BLOCO'!$B$4:$B$10</c:f>
              <c:numCache>
                <c:formatCode>#,##0.00</c:formatCode>
                <c:ptCount val="7"/>
                <c:pt idx="0">
                  <c:v>22.32</c:v>
                </c:pt>
                <c:pt idx="1">
                  <c:v>53.67</c:v>
                </c:pt>
                <c:pt idx="2">
                  <c:v>1.1599999999999981</c:v>
                </c:pt>
                <c:pt idx="3">
                  <c:v>1.1499999999999981</c:v>
                </c:pt>
                <c:pt idx="4">
                  <c:v>3.13</c:v>
                </c:pt>
                <c:pt idx="5">
                  <c:v>0</c:v>
                </c:pt>
                <c:pt idx="6">
                  <c:v>18.57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.61036195794660741"/>
          <c:y val="0.28883071292393231"/>
          <c:w val="0.34044306016940534"/>
          <c:h val="0.46385700270759361"/>
        </c:manualLayout>
      </c:layout>
      <c:txPr>
        <a:bodyPr/>
        <a:lstStyle/>
        <a:p>
          <a:pPr>
            <a:defRPr sz="1600" b="1"/>
          </a:pPr>
          <a:endParaRPr lang="pt-BR"/>
        </a:p>
      </c:txPr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title>
      <c:tx>
        <c:rich>
          <a:bodyPr/>
          <a:lstStyle/>
          <a:p>
            <a:pPr>
              <a:defRPr/>
            </a:pPr>
            <a:r>
              <a:rPr lang="pt-BR"/>
              <a:t>DESPESA</a:t>
            </a:r>
            <a:r>
              <a:rPr lang="pt-BR" baseline="0"/>
              <a:t> POR BLOCO COMPARATIVO</a:t>
            </a:r>
            <a:endParaRPr lang="pt-BR"/>
          </a:p>
        </c:rich>
      </c:tx>
      <c:layout/>
    </c:title>
    <c:view3D>
      <c:rAngAx val="1"/>
    </c:view3D>
    <c:plotArea>
      <c:layout/>
      <c:bar3DChart>
        <c:barDir val="col"/>
        <c:grouping val="percentStacked"/>
        <c:ser>
          <c:idx val="0"/>
          <c:order val="0"/>
          <c:tx>
            <c:strRef>
              <c:f>'PROPORÇÃO POR BLOCO'!$B$3</c:f>
              <c:strCache>
                <c:ptCount val="1"/>
                <c:pt idx="0">
                  <c:v>3º qd/17</c:v>
                </c:pt>
              </c:strCache>
            </c:strRef>
          </c:tx>
          <c:dLbls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</c:dLbls>
          <c:cat>
            <c:strRef>
              <c:f>'PROPORÇÃO POR BLOCO'!$A$4:$A$10</c:f>
              <c:strCache>
                <c:ptCount val="7"/>
                <c:pt idx="0">
                  <c:v> Atenção Básica</c:v>
                </c:pt>
                <c:pt idx="1">
                  <c:v>     Assistência Hospitalar e Ambulatorial</c:v>
                </c:pt>
                <c:pt idx="2">
                  <c:v>  Suporte Profilático e Terapêutico</c:v>
                </c:pt>
                <c:pt idx="3">
                  <c:v>      Vigilância Sanitária</c:v>
                </c:pt>
                <c:pt idx="4">
                  <c:v>Vigilância Epidemiológica</c:v>
                </c:pt>
                <c:pt idx="5">
                  <c:v>    Alimentação e Nutrição</c:v>
                </c:pt>
                <c:pt idx="6">
                  <c:v>       Outras Subfunções</c:v>
                </c:pt>
              </c:strCache>
            </c:strRef>
          </c:cat>
          <c:val>
            <c:numRef>
              <c:f>'PROPORÇÃO POR BLOCO'!$B$4:$B$10</c:f>
              <c:numCache>
                <c:formatCode>#,##0.00</c:formatCode>
                <c:ptCount val="7"/>
                <c:pt idx="0">
                  <c:v>22.32</c:v>
                </c:pt>
                <c:pt idx="1">
                  <c:v>53.67</c:v>
                </c:pt>
                <c:pt idx="2">
                  <c:v>1.1599999999999981</c:v>
                </c:pt>
                <c:pt idx="3">
                  <c:v>1.1499999999999981</c:v>
                </c:pt>
                <c:pt idx="4">
                  <c:v>3.13</c:v>
                </c:pt>
                <c:pt idx="5">
                  <c:v>0</c:v>
                </c:pt>
                <c:pt idx="6">
                  <c:v>18.57</c:v>
                </c:pt>
              </c:numCache>
            </c:numRef>
          </c:val>
        </c:ser>
        <c:ser>
          <c:idx val="1"/>
          <c:order val="1"/>
          <c:tx>
            <c:strRef>
              <c:f>'PROPORÇÃO POR BLOCO'!$C$3</c:f>
              <c:strCache>
                <c:ptCount val="1"/>
                <c:pt idx="0">
                  <c:v>3º qd/16</c:v>
                </c:pt>
              </c:strCache>
            </c:strRef>
          </c:tx>
          <c:dLbls>
            <c:dLbl>
              <c:idx val="5"/>
              <c:layout>
                <c:manualLayout>
                  <c:x val="-1.4469112318819951E-3"/>
                  <c:y val="-0.12211913752251442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</c:dLbls>
          <c:cat>
            <c:strRef>
              <c:f>'PROPORÇÃO POR BLOCO'!$A$4:$A$10</c:f>
              <c:strCache>
                <c:ptCount val="7"/>
                <c:pt idx="0">
                  <c:v> Atenção Básica</c:v>
                </c:pt>
                <c:pt idx="1">
                  <c:v>     Assistência Hospitalar e Ambulatorial</c:v>
                </c:pt>
                <c:pt idx="2">
                  <c:v>  Suporte Profilático e Terapêutico</c:v>
                </c:pt>
                <c:pt idx="3">
                  <c:v>      Vigilância Sanitária</c:v>
                </c:pt>
                <c:pt idx="4">
                  <c:v>Vigilância Epidemiológica</c:v>
                </c:pt>
                <c:pt idx="5">
                  <c:v>    Alimentação e Nutrição</c:v>
                </c:pt>
                <c:pt idx="6">
                  <c:v>       Outras Subfunções</c:v>
                </c:pt>
              </c:strCache>
            </c:strRef>
          </c:cat>
          <c:val>
            <c:numRef>
              <c:f>'PROPORÇÃO POR BLOCO'!$C$4:$C$10</c:f>
              <c:numCache>
                <c:formatCode>#,##0.00</c:formatCode>
                <c:ptCount val="7"/>
                <c:pt idx="0">
                  <c:v>20.9</c:v>
                </c:pt>
                <c:pt idx="1">
                  <c:v>53.230000000000011</c:v>
                </c:pt>
                <c:pt idx="2">
                  <c:v>0.29000000000000031</c:v>
                </c:pt>
                <c:pt idx="3">
                  <c:v>0.95000000000000062</c:v>
                </c:pt>
                <c:pt idx="4">
                  <c:v>3.38</c:v>
                </c:pt>
                <c:pt idx="5">
                  <c:v>0</c:v>
                </c:pt>
                <c:pt idx="6">
                  <c:v>21.25</c:v>
                </c:pt>
              </c:numCache>
            </c:numRef>
          </c:val>
        </c:ser>
        <c:ser>
          <c:idx val="2"/>
          <c:order val="2"/>
          <c:tx>
            <c:strRef>
              <c:f>'PROPORÇÃO POR BLOCO'!$D$3</c:f>
              <c:strCache>
                <c:ptCount val="1"/>
                <c:pt idx="0">
                  <c:v>3º qd/15</c:v>
                </c:pt>
              </c:strCache>
            </c:strRef>
          </c:tx>
          <c:dLbls>
            <c:dLbl>
              <c:idx val="5"/>
              <c:layout>
                <c:manualLayout>
                  <c:x val="-1.4469112318819951E-3"/>
                  <c:y val="-0.18916493851526758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</c:dLbls>
          <c:cat>
            <c:strRef>
              <c:f>'PROPORÇÃO POR BLOCO'!$A$4:$A$10</c:f>
              <c:strCache>
                <c:ptCount val="7"/>
                <c:pt idx="0">
                  <c:v> Atenção Básica</c:v>
                </c:pt>
                <c:pt idx="1">
                  <c:v>     Assistência Hospitalar e Ambulatorial</c:v>
                </c:pt>
                <c:pt idx="2">
                  <c:v>  Suporte Profilático e Terapêutico</c:v>
                </c:pt>
                <c:pt idx="3">
                  <c:v>      Vigilância Sanitária</c:v>
                </c:pt>
                <c:pt idx="4">
                  <c:v>Vigilância Epidemiológica</c:v>
                </c:pt>
                <c:pt idx="5">
                  <c:v>    Alimentação e Nutrição</c:v>
                </c:pt>
                <c:pt idx="6">
                  <c:v>       Outras Subfunções</c:v>
                </c:pt>
              </c:strCache>
            </c:strRef>
          </c:cat>
          <c:val>
            <c:numRef>
              <c:f>'PROPORÇÃO POR BLOCO'!$D$4:$D$10</c:f>
              <c:numCache>
                <c:formatCode>General</c:formatCode>
                <c:ptCount val="7"/>
                <c:pt idx="0">
                  <c:v>19.939999999999987</c:v>
                </c:pt>
                <c:pt idx="1">
                  <c:v>52.660000000000011</c:v>
                </c:pt>
                <c:pt idx="2">
                  <c:v>0.51</c:v>
                </c:pt>
                <c:pt idx="3">
                  <c:v>0.95000000000000062</c:v>
                </c:pt>
                <c:pt idx="4">
                  <c:v>4</c:v>
                </c:pt>
                <c:pt idx="5">
                  <c:v>0</c:v>
                </c:pt>
                <c:pt idx="6">
                  <c:v>21.939999999999987</c:v>
                </c:pt>
              </c:numCache>
            </c:numRef>
          </c:val>
        </c:ser>
        <c:dLbls>
          <c:showVal val="1"/>
        </c:dLbls>
        <c:shape val="box"/>
        <c:axId val="65018496"/>
        <c:axId val="65032576"/>
        <c:axId val="0"/>
      </c:bar3DChart>
      <c:catAx>
        <c:axId val="65018496"/>
        <c:scaling>
          <c:orientation val="minMax"/>
        </c:scaling>
        <c:axPos val="b"/>
        <c:majorTickMark val="none"/>
        <c:tickLblPos val="nextTo"/>
        <c:crossAx val="65032576"/>
        <c:crosses val="autoZero"/>
        <c:auto val="1"/>
        <c:lblAlgn val="ctr"/>
        <c:lblOffset val="100"/>
      </c:catAx>
      <c:valAx>
        <c:axId val="65032576"/>
        <c:scaling>
          <c:orientation val="minMax"/>
        </c:scaling>
        <c:delete val="1"/>
        <c:axPos val="l"/>
        <c:numFmt formatCode="0%" sourceLinked="1"/>
        <c:majorTickMark val="none"/>
        <c:tickLblPos val="nextTo"/>
        <c:crossAx val="65018496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200"/>
          </a:pPr>
          <a:endParaRPr lang="pt-BR"/>
        </a:p>
      </c:txPr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tx>
        <c:rich>
          <a:bodyPr/>
          <a:lstStyle/>
          <a:p>
            <a:pPr>
              <a:defRPr sz="2400"/>
            </a:pPr>
            <a:r>
              <a:rPr lang="pt-BR" sz="2400"/>
              <a:t>RECEITA POR BLOCO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2"/>
              <c:layout>
                <c:manualLayout>
                  <c:x val="-3.0639207704969147E-2"/>
                  <c:y val="-6.9883369341855765E-3"/>
                </c:manualLayout>
              </c:layout>
              <c:showPercent val="1"/>
            </c:dLbl>
            <c:dLbl>
              <c:idx val="3"/>
              <c:layout>
                <c:manualLayout>
                  <c:x val="-2.0927532363539336E-2"/>
                  <c:y val="-4.1984321916378707E-2"/>
                </c:manualLayout>
              </c:layout>
              <c:showPercent val="1"/>
            </c:dLbl>
            <c:dLbl>
              <c:idx val="4"/>
              <c:layout>
                <c:manualLayout>
                  <c:x val="3.4354842297255215E-3"/>
                  <c:y val="-5.1716521454185024E-2"/>
                </c:manualLayout>
              </c:layout>
              <c:showPercent val="1"/>
            </c:dLbl>
            <c:dLbl>
              <c:idx val="5"/>
              <c:layout>
                <c:manualLayout>
                  <c:x val="0.1270129342942303"/>
                  <c:y val="-2.5975722858753054E-2"/>
                </c:manualLayout>
              </c:layout>
              <c:showPercent val="1"/>
            </c:dLbl>
            <c:numFmt formatCode="0.00%" sourceLinked="0"/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Percent val="1"/>
            <c:showLeaderLines val="1"/>
          </c:dLbls>
          <c:cat>
            <c:strRef>
              <c:f>receita_despesa!$A$122:$A$127</c:f>
              <c:strCache>
                <c:ptCount val="6"/>
                <c:pt idx="0">
                  <c:v>ATENÇÃO BÁSICA</c:v>
                </c:pt>
                <c:pt idx="1">
                  <c:v>MAC</c:v>
                </c:pt>
                <c:pt idx="2">
                  <c:v>VISA</c:v>
                </c:pt>
                <c:pt idx="3">
                  <c:v>FARMÁCIA</c:v>
                </c:pt>
                <c:pt idx="4">
                  <c:v>INVESTIMENTOS</c:v>
                </c:pt>
                <c:pt idx="5">
                  <c:v>GESTÃO</c:v>
                </c:pt>
              </c:strCache>
            </c:strRef>
          </c:cat>
          <c:val>
            <c:numRef>
              <c:f>receita_despesa!$D$122:$D$127</c:f>
              <c:numCache>
                <c:formatCode>_-"R$"\ * #,##0.00_-;\-"R$"\ * #,##0.00_-;_-"R$"\ * "-"??_-;_-@_-</c:formatCode>
                <c:ptCount val="6"/>
                <c:pt idx="0">
                  <c:v>5551515.7600000007</c:v>
                </c:pt>
                <c:pt idx="1">
                  <c:v>5323037.49</c:v>
                </c:pt>
                <c:pt idx="2">
                  <c:v>842953.34000000043</c:v>
                </c:pt>
                <c:pt idx="3">
                  <c:v>587344.53</c:v>
                </c:pt>
                <c:pt idx="4">
                  <c:v>24000</c:v>
                </c:pt>
                <c:pt idx="5">
                  <c:v>13000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/>
      <c:txPr>
        <a:bodyPr/>
        <a:lstStyle/>
        <a:p>
          <a:pPr>
            <a:defRPr sz="1600" b="1"/>
          </a:pPr>
          <a:endParaRPr lang="pt-BR"/>
        </a:p>
      </c:txPr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title>
      <c:tx>
        <c:rich>
          <a:bodyPr/>
          <a:lstStyle/>
          <a:p>
            <a:pPr>
              <a:defRPr/>
            </a:pPr>
            <a:r>
              <a:rPr lang="pt-BR"/>
              <a:t>TOTAL DE DESPESAS</a:t>
            </a:r>
            <a:r>
              <a:rPr lang="pt-BR" baseline="0"/>
              <a:t> COM ASPS</a:t>
            </a:r>
            <a:endParaRPr lang="pt-BR"/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dLbl>
              <c:idx val="0"/>
              <c:layout>
                <c:manualLayout>
                  <c:x val="-9.0284398248904843E-2"/>
                  <c:y val="0.13333330811126581"/>
                </c:manualLayout>
              </c:layout>
              <c:showVal val="1"/>
            </c:dLbl>
            <c:dLbl>
              <c:idx val="1"/>
              <c:layout>
                <c:manualLayout>
                  <c:x val="-4.2104968459952763E-2"/>
                  <c:y val="0.11688612387768114"/>
                </c:manualLayout>
              </c:layout>
              <c:spPr/>
              <c:txPr>
                <a:bodyPr/>
                <a:lstStyle/>
                <a:p>
                  <a:pPr>
                    <a:defRPr sz="1800" b="1"/>
                  </a:pPr>
                  <a:endParaRPr lang="pt-BR"/>
                </a:p>
              </c:txPr>
              <c:showVal val="1"/>
            </c:dLbl>
            <c:dLbl>
              <c:idx val="2"/>
              <c:layout>
                <c:manualLayout>
                  <c:x val="-5.0887335503292497E-2"/>
                  <c:y val="0.19173021366622442"/>
                </c:manualLayout>
              </c:layout>
              <c:tx>
                <c:rich>
                  <a:bodyPr/>
                  <a:lstStyle/>
                  <a:p>
                    <a:pPr>
                      <a:defRPr sz="1800" b="1"/>
                    </a:pPr>
                    <a:r>
                      <a:rPr lang="en-US" sz="1800" dirty="0"/>
                      <a:t> </a:t>
                    </a:r>
                    <a:r>
                      <a:rPr lang="en-US" sz="1800" dirty="0" smtClean="0"/>
                      <a:t>39.620.284,05 </a:t>
                    </a:r>
                    <a:endParaRPr lang="en-US" sz="1800" dirty="0"/>
                  </a:p>
                </c:rich>
              </c:tx>
              <c:spPr/>
              <c:showVal val="1"/>
            </c:dLbl>
            <c:txPr>
              <a:bodyPr/>
              <a:lstStyle/>
              <a:p>
                <a:pPr>
                  <a:defRPr sz="1900" b="1"/>
                </a:pPr>
                <a:endParaRPr lang="pt-BR"/>
              </a:p>
            </c:txPr>
            <c:showVal val="1"/>
          </c:dLbls>
          <c:cat>
            <c:strRef>
              <c:f>receita_despesa!$B$62:$D$62</c:f>
              <c:strCache>
                <c:ptCount val="3"/>
                <c:pt idx="0">
                  <c:v>3º QUAD/17</c:v>
                </c:pt>
                <c:pt idx="1">
                  <c:v>3º QUAD/16</c:v>
                </c:pt>
                <c:pt idx="2">
                  <c:v>3º QUAD/15</c:v>
                </c:pt>
              </c:strCache>
            </c:strRef>
          </c:cat>
          <c:val>
            <c:numRef>
              <c:f>receita_despesa!$B$63:$D$63</c:f>
              <c:numCache>
                <c:formatCode>#,##0.00</c:formatCode>
                <c:ptCount val="3"/>
                <c:pt idx="0">
                  <c:v>47101661.560000002</c:v>
                </c:pt>
                <c:pt idx="1">
                  <c:v>48579487.900000006</c:v>
                </c:pt>
                <c:pt idx="2" formatCode="_-&quot;R$&quot;\ * #,##0.00_-;\-&quot;R$&quot;\ * #,##0.00_-;_-&quot;R$&quot;\ * &quot;-&quot;??_-;_-@_-">
                  <c:v>39620284.050000004</c:v>
                </c:pt>
              </c:numCache>
            </c:numRef>
          </c:val>
        </c:ser>
        <c:dLbls>
          <c:showVal val="1"/>
        </c:dLbls>
        <c:shape val="box"/>
        <c:axId val="65131264"/>
        <c:axId val="65132800"/>
        <c:axId val="0"/>
      </c:bar3DChart>
      <c:catAx>
        <c:axId val="6513126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 b="1"/>
            </a:pPr>
            <a:endParaRPr lang="pt-BR"/>
          </a:p>
        </c:txPr>
        <c:crossAx val="65132800"/>
        <c:crosses val="autoZero"/>
        <c:auto val="1"/>
        <c:lblAlgn val="ctr"/>
        <c:lblOffset val="100"/>
      </c:catAx>
      <c:valAx>
        <c:axId val="65132800"/>
        <c:scaling>
          <c:orientation val="minMax"/>
        </c:scaling>
        <c:delete val="1"/>
        <c:axPos val="l"/>
        <c:numFmt formatCode="#,##0.00" sourceLinked="1"/>
        <c:tickLblPos val="nextTo"/>
        <c:crossAx val="65131264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200"/>
          </a:pPr>
          <a:endParaRPr lang="pt-BR"/>
        </a:p>
      </c:txPr>
    </c:legend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999" cy="355124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5797246" y="0"/>
            <a:ext cx="4434999" cy="355124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13727FCC-5B3A-4527-A4A2-8C0ADC388440}" type="datetimeFigureOut">
              <a:rPr lang="pt-BR" smtClean="0"/>
              <a:pPr/>
              <a:t>16/03/2018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6746119"/>
            <a:ext cx="4434999" cy="355124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5797246" y="6746119"/>
            <a:ext cx="4434999" cy="355124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B19AAACD-CC42-4A26-9598-9D63F00ADF5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5386644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ítu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6" name="Espaço Reservado para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A5BEC-EB18-4043-8A75-4EB6BBC9CE66}" type="datetimeFigureOut">
              <a:rPr lang="pt-BR" smtClean="0"/>
              <a:pPr/>
              <a:t>16/03/2018</a:t>
            </a:fld>
            <a:endParaRPr lang="pt-BR"/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47FEEA5-9F27-468A-AC48-4BA45FE144B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A5BEC-EB18-4043-8A75-4EB6BBC9CE66}" type="datetimeFigureOut">
              <a:rPr lang="pt-BR" smtClean="0"/>
              <a:pPr/>
              <a:t>16/03/2018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FEEA5-9F27-468A-AC48-4BA45FE144B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A5BEC-EB18-4043-8A75-4EB6BBC9CE66}" type="datetimeFigureOut">
              <a:rPr lang="pt-BR" smtClean="0"/>
              <a:pPr/>
              <a:t>16/03/2018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FEEA5-9F27-468A-AC48-4BA45FE144B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7" name="Espaço Reservado para Conteúd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A5BEC-EB18-4043-8A75-4EB6BBC9CE66}" type="datetimeFigureOut">
              <a:rPr lang="pt-BR" smtClean="0"/>
              <a:pPr/>
              <a:t>16/03/2018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47FEEA5-9F27-468A-AC48-4BA45FE144B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9" name="Espaço Reservado par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A5BEC-EB18-4043-8A75-4EB6BBC9CE66}" type="datetimeFigureOut">
              <a:rPr lang="pt-BR" smtClean="0"/>
              <a:pPr/>
              <a:t>16/03/2018</a:t>
            </a:fld>
            <a:endParaRPr lang="pt-BR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FEEA5-9F27-468A-AC48-4BA45FE144B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ítu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A5BEC-EB18-4043-8A75-4EB6BBC9CE66}" type="datetimeFigureOut">
              <a:rPr lang="pt-BR" smtClean="0"/>
              <a:pPr/>
              <a:t>16/03/2018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FEEA5-9F27-468A-AC48-4BA45FE144B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ítu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25" name="Espaço Reservado para Tex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8" name="Espaço Reservado para Conteúd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A5BEC-EB18-4043-8A75-4EB6BBC9CE66}" type="datetimeFigureOut">
              <a:rPr lang="pt-BR" smtClean="0"/>
              <a:pPr/>
              <a:t>16/03/2018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47FEEA5-9F27-468A-AC48-4BA45FE144B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ítu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A5BEC-EB18-4043-8A75-4EB6BBC9CE66}" type="datetimeFigureOut">
              <a:rPr lang="pt-BR" smtClean="0"/>
              <a:pPr/>
              <a:t>16/03/2018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FEEA5-9F27-468A-AC48-4BA45FE144B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A5BEC-EB18-4043-8A75-4EB6BBC9CE66}" type="datetimeFigureOut">
              <a:rPr lang="pt-BR" smtClean="0"/>
              <a:pPr/>
              <a:t>16/03/2018</a:t>
            </a:fld>
            <a:endParaRPr lang="pt-BR"/>
          </a:p>
        </p:txBody>
      </p:sp>
      <p:sp>
        <p:nvSpPr>
          <p:cNvPr id="24" name="Espaço Reservado para Rodapé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FEEA5-9F27-468A-AC48-4BA45FE144B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A5BEC-EB18-4043-8A75-4EB6BBC9CE66}" type="datetimeFigureOut">
              <a:rPr lang="pt-BR" smtClean="0"/>
              <a:pPr/>
              <a:t>16/03/2018</a:t>
            </a:fld>
            <a:endParaRPr lang="pt-BR"/>
          </a:p>
        </p:txBody>
      </p:sp>
      <p:sp>
        <p:nvSpPr>
          <p:cNvPr id="29" name="Espaço Reservado para Rodapé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FEEA5-9F27-468A-AC48-4BA45FE144B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ço Reservado para Imagem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A5BEC-EB18-4043-8A75-4EB6BBC9CE66}" type="datetimeFigureOut">
              <a:rPr lang="pt-BR" smtClean="0"/>
              <a:pPr/>
              <a:t>16/03/2018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FEEA5-9F27-468A-AC48-4BA45FE144B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90A5BEC-EB18-4043-8A75-4EB6BBC9CE66}" type="datetimeFigureOut">
              <a:rPr lang="pt-BR" smtClean="0"/>
              <a:pPr/>
              <a:t>16/03/2018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47FEEA5-9F27-468A-AC48-4BA45FE144B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Títu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ude.gov.br/sargsus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RELATÓRIO DE GESTÃO DA SECRETARIA MUNICIPAL DE SAÚDE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57158" y="3886200"/>
            <a:ext cx="8482042" cy="1328750"/>
          </a:xfrm>
        </p:spPr>
        <p:txBody>
          <a:bodyPr>
            <a:normAutofit/>
          </a:bodyPr>
          <a:lstStyle/>
          <a:p>
            <a:r>
              <a:rPr lang="pt-BR" sz="3600" b="1" dirty="0" smtClean="0"/>
              <a:t>3° QUADRIMESTRE DE 2017</a:t>
            </a:r>
            <a:endParaRPr lang="pt-BR" sz="3600" b="1" dirty="0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37889" name="Object 1"/>
          <p:cNvGraphicFramePr>
            <a:graphicFrameLocks noChangeAspect="1"/>
          </p:cNvGraphicFramePr>
          <p:nvPr/>
        </p:nvGraphicFramePr>
        <p:xfrm>
          <a:off x="2428860" y="214290"/>
          <a:ext cx="3616588" cy="3670567"/>
        </p:xfrm>
        <a:graphic>
          <a:graphicData uri="http://schemas.openxmlformats.org/presentationml/2006/ole">
            <p:oleObj spid="_x0000_s37893" name="Imagem de Bitmap" r:id="rId3" imgW="4429125" imgH="4371975" progId="PBrush">
              <p:embed/>
            </p:oleObj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785818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RDQ – RELATÓRIO DETALHADO QUADRIMESTRAL</a:t>
            </a:r>
            <a:endParaRPr lang="pt-BR" dirty="0"/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</p:nvPr>
        </p:nvGraphicFramePr>
        <p:xfrm>
          <a:off x="304800" y="1214422"/>
          <a:ext cx="8686800" cy="5643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RDQ – RELATÓRIO DETALHADO QUADRIMESTRAL</a:t>
            </a: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0" y="1554162"/>
          <a:ext cx="8991600" cy="50895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098211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RDQ – RELATÓRIO DETALHADO QUADRIMESTRAL</a:t>
            </a:r>
            <a:endParaRPr lang="pt-BR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0" y="1142984"/>
          <a:ext cx="9144000" cy="5715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RDQ – RELATÓRIO DETALHADO QUADRIMESTRAL</a:t>
            </a:r>
            <a:endParaRPr lang="pt-BR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214282" y="1554162"/>
          <a:ext cx="8777318" cy="5303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RDQ – RELATÓRIO DETALHADO QUADRIMESTRAL</a:t>
            </a:r>
            <a:endParaRPr lang="pt-BR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0" y="1554162"/>
          <a:ext cx="8991600" cy="5303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pmu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11000"/>
          </a:blip>
          <a:srcRect/>
          <a:stretch>
            <a:fillRect/>
          </a:stretch>
        </p:blipFill>
        <p:spPr bwMode="auto">
          <a:xfrm>
            <a:off x="1285852" y="857232"/>
            <a:ext cx="6951713" cy="5430672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RDQ – RELATÓRIO DETALHADO QUADRIMESTRAL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A Constituição Federal de  1988, determina que os Municípios apliquem no mínimo 15% dos seguintes recursos:</a:t>
            </a:r>
          </a:p>
          <a:p>
            <a:r>
              <a:rPr lang="pt-BR" dirty="0" smtClean="0"/>
              <a:t>Municipais: -ITBI, ISSQN, IPTU, </a:t>
            </a:r>
          </a:p>
          <a:p>
            <a:r>
              <a:rPr lang="pt-BR" dirty="0" smtClean="0"/>
              <a:t>da União:quota-parte de  FPM, ITR e transferências da Lei Complementar nº 87/96, Imposto de Renda Retido na Fonte – IRRF</a:t>
            </a:r>
          </a:p>
          <a:p>
            <a:r>
              <a:rPr lang="pt-BR" dirty="0" smtClean="0"/>
              <a:t>Do Estado: Quota-parte do ICMS, IPVA, IPI Exportação</a:t>
            </a:r>
          </a:p>
          <a:p>
            <a:r>
              <a:rPr lang="pt-BR" dirty="0" smtClean="0"/>
              <a:t>Outras Receitas Correntes: Receita da Dívida ativa de impostos, multas, juros de mora e correção monetária. 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RDQ – RELATÓRIO DETALHADO QUADRIMESTRAL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 smtClean="0"/>
          </a:p>
          <a:p>
            <a:endParaRPr lang="pt-BR" dirty="0"/>
          </a:p>
        </p:txBody>
      </p:sp>
      <p:graphicFrame>
        <p:nvGraphicFramePr>
          <p:cNvPr id="6" name="Gráfico 5"/>
          <p:cNvGraphicFramePr/>
          <p:nvPr/>
        </p:nvGraphicFramePr>
        <p:xfrm>
          <a:off x="285720" y="1571624"/>
          <a:ext cx="8143932" cy="5286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RDQ – RELATÓRIO DETALHADO QUADRIMESTRAL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0" y="1554162"/>
          <a:ext cx="8991600" cy="50181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000132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RELATÓRIO DE GESTÃO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DESPESA TOTAL COM SAÚDE 2015 a 2017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214282" y="1554162"/>
          <a:ext cx="8777318" cy="5303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RELATÓRIO DE GESTÃO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Indicadores financeiros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5" name="Gráfico 4"/>
          <p:cNvGraphicFramePr/>
          <p:nvPr/>
        </p:nvGraphicFramePr>
        <p:xfrm>
          <a:off x="428596" y="1714488"/>
          <a:ext cx="7572428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pmu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11000"/>
          </a:blip>
          <a:srcRect/>
          <a:stretch>
            <a:fillRect/>
          </a:stretch>
        </p:blipFill>
        <p:spPr bwMode="auto">
          <a:xfrm>
            <a:off x="1285852" y="857232"/>
            <a:ext cx="6951713" cy="5430672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8572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RELATÓRIO detalhado quadrimestral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REGULAMENTADO PELA LEI COMPLEMENTAR 141 DE 2012.</a:t>
            </a:r>
          </a:p>
          <a:p>
            <a:r>
              <a:rPr lang="pt-BR" dirty="0" smtClean="0"/>
              <a:t>O RELATÓRIO DO 3º QUADRIMESTRE COMPORÁ RAG 2017</a:t>
            </a:r>
          </a:p>
          <a:p>
            <a:r>
              <a:rPr lang="pt-BR" dirty="0" smtClean="0"/>
              <a:t>O RELATÓRIO DEMONSTRA AS AÇÕES PREVISTAS NO PLANO MUNICIPAL DE SAÚDE 2014-2017.</a:t>
            </a:r>
            <a:endParaRPr lang="pt-BR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RELATÓRIO DE GESTÃO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Indicadores financeiros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0" y="1554162"/>
          <a:ext cx="8991600" cy="5589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INDICADORES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9" name="Espaço Reservado para Conteúdo 8"/>
          <p:cNvGraphicFramePr>
            <a:graphicFrameLocks noGrp="1"/>
          </p:cNvGraphicFramePr>
          <p:nvPr>
            <p:ph idx="1"/>
          </p:nvPr>
        </p:nvGraphicFramePr>
        <p:xfrm>
          <a:off x="142844" y="1554162"/>
          <a:ext cx="8848756" cy="50895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RELATÓRIO DE GESTÃO</a:t>
            </a:r>
            <a:br>
              <a:rPr lang="pt-BR" dirty="0" smtClean="0"/>
            </a:br>
            <a:r>
              <a:rPr lang="pt-BR" dirty="0" smtClean="0"/>
              <a:t>Estabelecimentos do SUS</a:t>
            </a:r>
            <a:endParaRPr lang="pt-BR" dirty="0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642910" y="1293016"/>
          <a:ext cx="8143931" cy="5564984"/>
        </p:xfrm>
        <a:graphic>
          <a:graphicData uri="http://schemas.openxmlformats.org/drawingml/2006/table">
            <a:tbl>
              <a:tblPr/>
              <a:tblGrid>
                <a:gridCol w="2905815"/>
                <a:gridCol w="1223502"/>
                <a:gridCol w="1433790"/>
                <a:gridCol w="1357322"/>
                <a:gridCol w="1223502"/>
              </a:tblGrid>
              <a:tr h="300575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MUNCIPAL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ESTADUAL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DUPLA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949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444444"/>
                          </a:solidFill>
                          <a:latin typeface="Arial"/>
                        </a:rPr>
                        <a:t>CENTRAL DE </a:t>
                      </a:r>
                      <a:r>
                        <a:rPr lang="pt-BR" sz="1800" b="1" i="0" u="none" strike="noStrike" dirty="0" smtClean="0">
                          <a:solidFill>
                            <a:srgbClr val="444444"/>
                          </a:solidFill>
                          <a:latin typeface="Arial"/>
                        </a:rPr>
                        <a:t>GESTÃO </a:t>
                      </a:r>
                      <a:r>
                        <a:rPr lang="pt-BR" sz="1800" b="1" i="0" u="none" strike="noStrike" dirty="0">
                          <a:solidFill>
                            <a:srgbClr val="444444"/>
                          </a:solidFill>
                          <a:latin typeface="Arial"/>
                        </a:rPr>
                        <a:t>EM </a:t>
                      </a:r>
                      <a:r>
                        <a:rPr lang="pt-BR" sz="1800" b="1" i="0" u="none" strike="noStrike" dirty="0" smtClean="0">
                          <a:solidFill>
                            <a:srgbClr val="444444"/>
                          </a:solidFill>
                          <a:latin typeface="Arial"/>
                        </a:rPr>
                        <a:t>SAÚDE</a:t>
                      </a:r>
                      <a:endParaRPr lang="pt-BR" sz="1800" b="1" i="0" u="none" strike="noStrike" dirty="0">
                        <a:solidFill>
                          <a:srgbClr val="444444"/>
                        </a:solidFill>
                        <a:latin typeface="Arial"/>
                      </a:endParaRP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444444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444444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444444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444444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5949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444444"/>
                          </a:solidFill>
                          <a:latin typeface="Arial"/>
                        </a:rPr>
                        <a:t>CENTRAL DE REGULAÇÃO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444444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444444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444444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>
                          <a:solidFill>
                            <a:srgbClr val="444444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5949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444444"/>
                          </a:solidFill>
                          <a:latin typeface="Arial"/>
                        </a:rPr>
                        <a:t>CENTRO DE </a:t>
                      </a:r>
                      <a:r>
                        <a:rPr lang="pt-BR" sz="1800" b="1" i="0" u="none" strike="noStrike" dirty="0" smtClean="0">
                          <a:solidFill>
                            <a:srgbClr val="444444"/>
                          </a:solidFill>
                          <a:latin typeface="Arial"/>
                        </a:rPr>
                        <a:t>ATENCÃO </a:t>
                      </a:r>
                      <a:r>
                        <a:rPr lang="pt-BR" sz="1800" b="1" i="0" u="none" strike="noStrike" dirty="0">
                          <a:solidFill>
                            <a:srgbClr val="444444"/>
                          </a:solidFill>
                          <a:latin typeface="Arial"/>
                        </a:rPr>
                        <a:t>PSICOSSOCIAL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>
                          <a:solidFill>
                            <a:srgbClr val="444444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>
                          <a:solidFill>
                            <a:srgbClr val="444444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444444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>
                          <a:solidFill>
                            <a:srgbClr val="444444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36409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444444"/>
                          </a:solidFill>
                          <a:latin typeface="Arial"/>
                        </a:rPr>
                        <a:t>CENTRO DE </a:t>
                      </a:r>
                      <a:r>
                        <a:rPr lang="pt-BR" sz="1800" b="1" i="0" u="none" strike="noStrike" dirty="0" smtClean="0">
                          <a:solidFill>
                            <a:srgbClr val="444444"/>
                          </a:solidFill>
                          <a:latin typeface="Arial"/>
                        </a:rPr>
                        <a:t>SAÚDE/UNIDADE BÁSICA</a:t>
                      </a:r>
                      <a:endParaRPr lang="pt-BR" sz="1800" b="1" i="0" u="none" strike="noStrike" dirty="0">
                        <a:solidFill>
                          <a:srgbClr val="444444"/>
                        </a:solidFill>
                        <a:latin typeface="Arial"/>
                      </a:endParaRP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>
                          <a:solidFill>
                            <a:srgbClr val="444444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>
                          <a:solidFill>
                            <a:srgbClr val="444444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444444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>
                          <a:solidFill>
                            <a:srgbClr val="444444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5949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 smtClean="0">
                          <a:solidFill>
                            <a:srgbClr val="444444"/>
                          </a:solidFill>
                          <a:latin typeface="Arial"/>
                        </a:rPr>
                        <a:t>CLÍNICA/CENTRO </a:t>
                      </a:r>
                      <a:r>
                        <a:rPr lang="pt-BR" sz="1800" b="1" i="0" u="none" strike="noStrike" dirty="0">
                          <a:solidFill>
                            <a:srgbClr val="444444"/>
                          </a:solidFill>
                          <a:latin typeface="Arial"/>
                        </a:rPr>
                        <a:t>DE ESPECIALIDADE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444444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>
                          <a:solidFill>
                            <a:srgbClr val="444444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444444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>
                          <a:solidFill>
                            <a:srgbClr val="444444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5949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 smtClean="0">
                          <a:solidFill>
                            <a:srgbClr val="444444"/>
                          </a:solidFill>
                          <a:latin typeface="Arial"/>
                        </a:rPr>
                        <a:t>CONSULTÓRIO </a:t>
                      </a:r>
                      <a:r>
                        <a:rPr lang="pt-BR" sz="1800" b="1" i="0" u="none" strike="noStrike" dirty="0">
                          <a:solidFill>
                            <a:srgbClr val="444444"/>
                          </a:solidFill>
                          <a:latin typeface="Arial"/>
                        </a:rPr>
                        <a:t>ISOLADO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>
                          <a:solidFill>
                            <a:srgbClr val="444444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>
                          <a:solidFill>
                            <a:srgbClr val="444444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444444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>
                          <a:solidFill>
                            <a:srgbClr val="444444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057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444444"/>
                          </a:solidFill>
                          <a:latin typeface="Arial"/>
                        </a:rPr>
                        <a:t>HOSPITAL GERAL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>
                          <a:solidFill>
                            <a:srgbClr val="444444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>
                          <a:solidFill>
                            <a:srgbClr val="444444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444444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444444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057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 smtClean="0">
                          <a:solidFill>
                            <a:srgbClr val="444444"/>
                          </a:solidFill>
                          <a:latin typeface="Arial"/>
                        </a:rPr>
                        <a:t>POLICLÍNICA</a:t>
                      </a:r>
                      <a:endParaRPr lang="pt-BR" sz="1800" b="1" i="0" u="none" strike="noStrike" dirty="0">
                        <a:solidFill>
                          <a:srgbClr val="444444"/>
                        </a:solidFill>
                        <a:latin typeface="Arial"/>
                      </a:endParaRP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>
                          <a:solidFill>
                            <a:srgbClr val="444444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>
                          <a:solidFill>
                            <a:srgbClr val="444444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>
                          <a:solidFill>
                            <a:srgbClr val="444444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444444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057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444444"/>
                          </a:solidFill>
                          <a:latin typeface="Arial"/>
                        </a:rPr>
                        <a:t>POSTO DE </a:t>
                      </a:r>
                      <a:r>
                        <a:rPr lang="pt-BR" sz="1800" b="1" i="0" u="none" strike="noStrike" dirty="0" smtClean="0">
                          <a:solidFill>
                            <a:srgbClr val="444444"/>
                          </a:solidFill>
                          <a:latin typeface="Arial"/>
                        </a:rPr>
                        <a:t>SAÚDE</a:t>
                      </a:r>
                      <a:endParaRPr lang="pt-BR" sz="1800" b="1" i="0" u="none" strike="noStrike" dirty="0">
                        <a:solidFill>
                          <a:srgbClr val="444444"/>
                        </a:solidFill>
                        <a:latin typeface="Arial"/>
                      </a:endParaRP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>
                          <a:solidFill>
                            <a:srgbClr val="444444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>
                          <a:solidFill>
                            <a:srgbClr val="444444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>
                          <a:solidFill>
                            <a:srgbClr val="444444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444444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5949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444444"/>
                          </a:solidFill>
                          <a:latin typeface="Arial"/>
                        </a:rPr>
                        <a:t>UNIDADE DE </a:t>
                      </a:r>
                      <a:r>
                        <a:rPr lang="pt-BR" sz="1800" b="1" i="0" u="none" strike="noStrike" dirty="0" smtClean="0">
                          <a:solidFill>
                            <a:srgbClr val="444444"/>
                          </a:solidFill>
                          <a:latin typeface="Arial"/>
                        </a:rPr>
                        <a:t>VIGILÂNCIA </a:t>
                      </a:r>
                      <a:r>
                        <a:rPr lang="pt-BR" sz="1800" b="1" i="0" u="none" strike="noStrike" dirty="0">
                          <a:solidFill>
                            <a:srgbClr val="444444"/>
                          </a:solidFill>
                          <a:latin typeface="Arial"/>
                        </a:rPr>
                        <a:t>EM </a:t>
                      </a:r>
                      <a:r>
                        <a:rPr lang="pt-BR" sz="1800" b="1" i="0" u="none" strike="noStrike" dirty="0" smtClean="0">
                          <a:solidFill>
                            <a:srgbClr val="444444"/>
                          </a:solidFill>
                          <a:latin typeface="Arial"/>
                        </a:rPr>
                        <a:t>SAÚDE</a:t>
                      </a:r>
                      <a:endParaRPr lang="pt-BR" sz="1800" b="1" i="0" u="none" strike="noStrike" dirty="0">
                        <a:solidFill>
                          <a:srgbClr val="444444"/>
                        </a:solidFill>
                        <a:latin typeface="Arial"/>
                      </a:endParaRP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>
                          <a:solidFill>
                            <a:srgbClr val="444444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>
                          <a:solidFill>
                            <a:srgbClr val="444444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>
                          <a:solidFill>
                            <a:srgbClr val="444444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444444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057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444444"/>
                          </a:solidFill>
                          <a:latin typeface="Arial"/>
                        </a:rPr>
                        <a:t>Total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444444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444444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444444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444444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85725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85728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RELATÓRIO DE GESTÃO</a:t>
            </a:r>
            <a:br>
              <a:rPr lang="pt-BR" dirty="0" smtClean="0"/>
            </a:br>
            <a:r>
              <a:rPr lang="pt-BR" dirty="0" smtClean="0"/>
              <a:t>Estabelecimentos do SUS</a:t>
            </a:r>
            <a:endParaRPr lang="pt-BR" dirty="0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214282" y="1285860"/>
          <a:ext cx="8929718" cy="52864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RELATÓRIO DE GESTÃO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Produção da Atenção Básica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9" name="Espaço Reservado para Conteúdo 8"/>
          <p:cNvGraphicFramePr>
            <a:graphicFrameLocks noGrp="1"/>
          </p:cNvGraphicFramePr>
          <p:nvPr>
            <p:ph idx="1"/>
          </p:nvPr>
        </p:nvGraphicFramePr>
        <p:xfrm>
          <a:off x="0" y="1554162"/>
          <a:ext cx="8991600" cy="51609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RELATÓRIO DE GESTÃO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Produção da Atenção Básica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ATENÇÃO BÁSICA- PLANEJAMENTO FAMILIAR</a:t>
            </a:r>
            <a:endParaRPr lang="pt-BR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RELATÓRIO DE GESTÃO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Produção  combate à dengue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</p:nvPr>
        </p:nvGraphicFramePr>
        <p:xfrm>
          <a:off x="0" y="1214422"/>
          <a:ext cx="8991600" cy="5643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RELATÓRIO DE GESTÃO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Vigilância em Saúde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RELATÓRIO DE GESTÃO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Vigilância em Saúde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0" y="1214422"/>
          <a:ext cx="9144000" cy="5643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pmu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11000"/>
          </a:blip>
          <a:srcRect/>
          <a:stretch>
            <a:fillRect/>
          </a:stretch>
        </p:blipFill>
        <p:spPr bwMode="auto">
          <a:xfrm>
            <a:off x="1000100" y="571480"/>
            <a:ext cx="6951713" cy="5430672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RDQ – RELATÓRIO DETALHADO QUADRIMESTRAL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RDQ está dividido em:</a:t>
            </a:r>
          </a:p>
          <a:p>
            <a:r>
              <a:rPr lang="pt-BR" dirty="0" smtClean="0"/>
              <a:t>RREO – Relatório Resumido de Execução Orçamentária;</a:t>
            </a:r>
          </a:p>
          <a:p>
            <a:r>
              <a:rPr lang="pt-BR" dirty="0" smtClean="0"/>
              <a:t>Despesas com saúde e outras informações financeiras</a:t>
            </a:r>
          </a:p>
          <a:p>
            <a:r>
              <a:rPr lang="pt-BR" dirty="0" smtClean="0"/>
              <a:t>Auditorias realizadas no período;</a:t>
            </a:r>
          </a:p>
          <a:p>
            <a:r>
              <a:rPr lang="pt-BR" dirty="0" smtClean="0"/>
              <a:t>Estabelecimentos de atendimento ao SUS;</a:t>
            </a:r>
          </a:p>
          <a:p>
            <a:r>
              <a:rPr lang="pt-BR" dirty="0" smtClean="0"/>
              <a:t>Produção de serviços no Município de Unaí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46158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RELATÓRIO DE GESTÃO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Produção da Assistência Farmacêutica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643042" y="1785926"/>
            <a:ext cx="550072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400" b="1" dirty="0" smtClean="0"/>
          </a:p>
          <a:p>
            <a:pPr algn="ctr"/>
            <a:endParaRPr lang="pt-BR" sz="1400" b="1" dirty="0" smtClean="0"/>
          </a:p>
          <a:p>
            <a:endParaRPr lang="pt-BR" sz="1400" b="1" dirty="0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184731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00" b="1" i="0" u="none" strike="noStrike" cap="none" normalizeH="0" baseline="0" dirty="0" smtClean="0">
                <a:ln>
                  <a:noFill/>
                </a:ln>
                <a:solidFill>
                  <a:srgbClr val="0066C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sz="1000" b="1" i="0" u="none" strike="noStrike" cap="none" normalizeH="0" baseline="0" dirty="0" smtClean="0">
                <a:ln>
                  <a:noFill/>
                </a:ln>
                <a:solidFill>
                  <a:srgbClr val="0066C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Farm</a:t>
            </a:r>
            <a:r>
              <a:rPr kumimoji="0" lang="pt-BR" sz="1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á</a:t>
            </a:r>
            <a:r>
              <a:rPr kumimoji="0" lang="pt-BR" sz="1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cia Hospitalar</a:t>
            </a:r>
            <a:endParaRPr kumimoji="0" lang="pt-BR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RELATÓRIO DE GESTÃO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Produção da Assistência Farmacêutica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276895000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71570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002060"/>
                </a:solidFill>
              </a:rPr>
              <a:t>RELATÓRIO DE GESTÃO – média e alta complexidade urgência e emergência</a:t>
            </a:r>
            <a:endParaRPr lang="pt-BR" dirty="0">
              <a:solidFill>
                <a:srgbClr val="002060"/>
              </a:solidFill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500034" y="1214422"/>
          <a:ext cx="8143933" cy="5445336"/>
        </p:xfrm>
        <a:graphic>
          <a:graphicData uri="http://schemas.openxmlformats.org/drawingml/2006/table">
            <a:tbl>
              <a:tblPr/>
              <a:tblGrid>
                <a:gridCol w="4265133"/>
                <a:gridCol w="912659"/>
                <a:gridCol w="912659"/>
                <a:gridCol w="912659"/>
                <a:gridCol w="1140823"/>
              </a:tblGrid>
              <a:tr h="37249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  MÊS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1º QUAD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2º QUAD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pt-BR" sz="16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t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3º </a:t>
                      </a:r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QUAD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pt-BR" sz="16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t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249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MAMOGRAFIA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249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CONSULTA NÍVEL SUPERIOR ESPECIALIZADA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19.250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28975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27876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76.101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249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CONSULTAS MÉDICAS ESPECIALIZADAS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8.526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30901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17755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57.182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249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EXAMES DE ANÁLISES CLÍNICAS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26.828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47992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47235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122.055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249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ULTRASSONOGRAFIA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1.853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1462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5.139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249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RADIOGRAFIA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10.142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14812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58937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83.891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249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ELETROCARDIOGRAMA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1.535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249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1º QUAD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2º QUAD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pt-BR" sz="16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t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3º </a:t>
                      </a:r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QUAD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249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OBSERVAÇÃO 24 HORAS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677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2.220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249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ATENDIMENTO ORTOPÉDICO PROVISÓRIO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1.655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2040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2561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6.256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249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ADM. DE MEDICAMENTOS EM ATENÇÃO ESPECIAL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7.137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8596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11208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26.941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249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ADM.DE MEDICAMENTOS EM ATENÇÃO BÁSICA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33.390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74042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54166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161.598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249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ATENDIMENTO FISIOTERAPÊUTICO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1.377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5732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3709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10.818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RELATÓRIO DE GESTÃO – média e alta complexidade urgência e emergência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142844" y="1285860"/>
          <a:ext cx="8786874" cy="5357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RELATÓRIO DE GESTÃO – média e alta complexidade urgência e emergência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</p:nvPr>
        </p:nvGraphicFramePr>
        <p:xfrm>
          <a:off x="214282" y="1554162"/>
          <a:ext cx="8777318" cy="48752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INTERNAÇÕES HOSPITALARES 3º </a:t>
            </a:r>
            <a:r>
              <a:rPr lang="pt-BR" dirty="0" err="1" smtClean="0">
                <a:solidFill>
                  <a:schemeClr val="tx1"/>
                </a:solidFill>
              </a:rPr>
              <a:t>quad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5121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88913" y="2071688"/>
            <a:ext cx="633507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900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900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900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900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900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900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900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900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900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900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900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     </a:t>
            </a: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5500702"/>
            <a:ext cx="777007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Fonte: SMS/HMU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Legenda: CM </a:t>
            </a: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–</a:t>
            </a: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Cl</a:t>
            </a: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í</a:t>
            </a: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nica M</a:t>
            </a: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é</a:t>
            </a: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dica; CP- Cl</a:t>
            </a: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í</a:t>
            </a: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nica Pedi</a:t>
            </a: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á</a:t>
            </a: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trica; CE- Cirurgia Eletiva; CUR </a:t>
            </a: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–</a:t>
            </a: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Cirurgia de Urgência;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PN </a:t>
            </a: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–</a:t>
            </a: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Parto Normal; PC </a:t>
            </a: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–</a:t>
            </a: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Parto Ces</a:t>
            </a: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á</a:t>
            </a: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reo;  OO </a:t>
            </a: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–</a:t>
            </a: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Outras ocorrências.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Gráfico 5"/>
          <p:cNvGraphicFramePr/>
          <p:nvPr/>
        </p:nvGraphicFramePr>
        <p:xfrm>
          <a:off x="500034" y="1142984"/>
          <a:ext cx="8215370" cy="442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INTERNAÇÕES HOSPITALARES  2017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214282" y="1554162"/>
          <a:ext cx="8777318" cy="48752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500042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INTERNAÇÕES HOSPITALARES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3º QUAD -2017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5545597"/>
            <a:ext cx="1671227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1400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1400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Fonte: DATASUS </a:t>
            </a:r>
            <a:endPara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357158" y="1500174"/>
          <a:ext cx="8643999" cy="4214842"/>
        </p:xfrm>
        <a:graphic>
          <a:graphicData uri="http://schemas.openxmlformats.org/drawingml/2006/table">
            <a:tbl>
              <a:tblPr/>
              <a:tblGrid>
                <a:gridCol w="988439"/>
                <a:gridCol w="1124107"/>
                <a:gridCol w="1162870"/>
                <a:gridCol w="1653806"/>
                <a:gridCol w="1285884"/>
                <a:gridCol w="1143008"/>
                <a:gridCol w="1071570"/>
                <a:gridCol w="214315"/>
              </a:tblGrid>
              <a:tr h="735925">
                <a:tc gridSpan="8"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Período:</a:t>
                      </a:r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 Set-Dez/2017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7396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latin typeface="Trebuchet MS"/>
                        </a:rPr>
                        <a:t>Município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91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latin typeface="Trebuchet MS"/>
                        </a:rPr>
                        <a:t>AIH aprovadas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91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latin typeface="Trebuchet MS"/>
                        </a:rPr>
                        <a:t>Internações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91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latin typeface="Trebuchet MS"/>
                        </a:rPr>
                        <a:t>Valor total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91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latin typeface="Trebuchet MS"/>
                        </a:rPr>
                        <a:t>Valor médio AIH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91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latin typeface="Trebuchet MS"/>
                        </a:rPr>
                        <a:t>Média permanência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91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latin typeface="Trebuchet MS"/>
                        </a:rPr>
                        <a:t>Taxa mortalidade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91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04948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TOTAL</a:t>
                      </a:r>
                    </a:p>
                  </a:txBody>
                  <a:tcPr marL="171450" marR="0" marT="28575" marB="28575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F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1.575</a:t>
                      </a:r>
                    </a:p>
                  </a:txBody>
                  <a:tcPr marL="0" marR="171450" marT="28575" marB="28575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F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1.575</a:t>
                      </a:r>
                    </a:p>
                  </a:txBody>
                  <a:tcPr marL="0" marR="171450" marT="28575" marB="28575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F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757.398,73</a:t>
                      </a:r>
                    </a:p>
                  </a:txBody>
                  <a:tcPr marL="0" marR="171450" marT="28575" marB="28575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F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480,89</a:t>
                      </a:r>
                    </a:p>
                  </a:txBody>
                  <a:tcPr marL="0" marR="171450" marT="28575" marB="28575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F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3,8</a:t>
                      </a:r>
                    </a:p>
                  </a:txBody>
                  <a:tcPr marL="0" marR="171450" marT="28575" marB="28575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F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5,14</a:t>
                      </a:r>
                    </a:p>
                  </a:txBody>
                  <a:tcPr marL="0" marR="171450" marT="28575" marB="28575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INTERNAÇÕES HOSPITALARES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2017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</p:nvPr>
        </p:nvGraphicFramePr>
        <p:xfrm>
          <a:off x="142876" y="1785926"/>
          <a:ext cx="8929718" cy="3523345"/>
        </p:xfrm>
        <a:graphic>
          <a:graphicData uri="http://schemas.openxmlformats.org/drawingml/2006/table">
            <a:tbl>
              <a:tblPr/>
              <a:tblGrid>
                <a:gridCol w="996533"/>
                <a:gridCol w="1133312"/>
                <a:gridCol w="1299147"/>
                <a:gridCol w="1857388"/>
                <a:gridCol w="1071570"/>
                <a:gridCol w="1357322"/>
                <a:gridCol w="1186097"/>
                <a:gridCol w="28349"/>
              </a:tblGrid>
              <a:tr h="724426">
                <a:tc gridSpan="8">
                  <a:txBody>
                    <a:bodyPr/>
                    <a:lstStyle/>
                    <a:p>
                      <a:pPr algn="l" fontAlgn="b"/>
                      <a:r>
                        <a:rPr lang="pt-BR" sz="4000" b="1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Período:</a:t>
                      </a:r>
                      <a:r>
                        <a:rPr lang="pt-BR" sz="40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 2017</a:t>
                      </a:r>
                      <a:endParaRPr lang="pt-BR" sz="4000" b="1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4156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FFFFFF"/>
                          </a:solidFill>
                          <a:latin typeface="Trebuchet MS"/>
                        </a:rPr>
                        <a:t>Município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91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FFFFFF"/>
                          </a:solidFill>
                          <a:latin typeface="Trebuchet MS"/>
                        </a:rPr>
                        <a:t>AIH aprovadas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91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FFFFFF"/>
                          </a:solidFill>
                          <a:latin typeface="Trebuchet MS"/>
                        </a:rPr>
                        <a:t>Internações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91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FFFFFF"/>
                          </a:solidFill>
                          <a:latin typeface="Trebuchet MS"/>
                        </a:rPr>
                        <a:t>Valor total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91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FFFFFF"/>
                          </a:solidFill>
                          <a:latin typeface="Trebuchet MS"/>
                        </a:rPr>
                        <a:t>Valor médio AIH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91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FFFFFF"/>
                          </a:solidFill>
                          <a:latin typeface="Trebuchet MS"/>
                        </a:rPr>
                        <a:t>Média permanência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91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FFFFFF"/>
                          </a:solidFill>
                          <a:latin typeface="Trebuchet MS"/>
                        </a:rPr>
                        <a:t>Taxa mortalidade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919E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757355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TOTAL</a:t>
                      </a:r>
                    </a:p>
                  </a:txBody>
                  <a:tcPr marL="171450" marR="0" marT="28575" marB="28575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F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3.890</a:t>
                      </a:r>
                    </a:p>
                  </a:txBody>
                  <a:tcPr marL="0" marR="171450" marT="28575" marB="28575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F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3.890</a:t>
                      </a:r>
                    </a:p>
                  </a:txBody>
                  <a:tcPr marL="0" marR="171450" marT="28575" marB="28575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F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1.933.566,66</a:t>
                      </a:r>
                    </a:p>
                  </a:txBody>
                  <a:tcPr marL="0" marR="171450" marT="28575" marB="28575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F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497,06</a:t>
                      </a:r>
                    </a:p>
                  </a:txBody>
                  <a:tcPr marL="0" marR="171450" marT="28575" marB="28575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F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3,6</a:t>
                      </a:r>
                    </a:p>
                  </a:txBody>
                  <a:tcPr marL="0" marR="171450" marT="28575" marB="28575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F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4,27</a:t>
                      </a:r>
                    </a:p>
                  </a:txBody>
                  <a:tcPr marL="0" marR="171450" marT="28575" marB="28575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FC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RELATÓRIO DE GESTÃO – média e alta complexidade urgência e emergência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-357222" y="1554163"/>
          <a:ext cx="9787006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pmu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11000"/>
          </a:blip>
          <a:srcRect/>
          <a:stretch>
            <a:fillRect/>
          </a:stretch>
        </p:blipFill>
        <p:spPr bwMode="auto">
          <a:xfrm>
            <a:off x="1071538" y="642918"/>
            <a:ext cx="6951713" cy="5430672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RDQ – RELATÓRIO DETALHADO QUADRIMESTRAL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O Relatório de Gestão utiliza-se do Sistema SARGSUS – produzido pelo Governo Federal</a:t>
            </a:r>
          </a:p>
          <a:p>
            <a:r>
              <a:rPr lang="pt-BR" dirty="0" smtClean="0"/>
              <a:t>O Relatório captura os dados armazenados em diversos Bancos de Dados do SUS</a:t>
            </a:r>
          </a:p>
          <a:p>
            <a:r>
              <a:rPr lang="pt-BR" dirty="0" smtClean="0"/>
              <a:t>O Relatório é então produzido pelo corpo técnico da Secretaria Municipal de Saúde</a:t>
            </a:r>
          </a:p>
          <a:p>
            <a:r>
              <a:rPr lang="pt-BR" dirty="0" smtClean="0"/>
              <a:t>O Conselho Municipal de Saúde forma uma comissão que acompanha os relatórios de gestão que são apresentados em plenária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472518" cy="838200"/>
          </a:xfrm>
        </p:spPr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ATENDIMENTO Psicossocial 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Média e alta complexidade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err="1" smtClean="0">
                <a:solidFill>
                  <a:schemeClr val="tx1"/>
                </a:solidFill>
              </a:rPr>
              <a:t>same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</p:nvPr>
        </p:nvGraphicFramePr>
        <p:xfrm>
          <a:off x="0" y="1285860"/>
          <a:ext cx="9144000" cy="5572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Média e alta complexidade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err="1" smtClean="0">
                <a:solidFill>
                  <a:schemeClr val="tx1"/>
                </a:solidFill>
              </a:rPr>
              <a:t>same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214282" y="1357298"/>
          <a:ext cx="8786874" cy="55007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CONSIDERAÇÕES FINAIS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Estes Relatórios e outros documentos que compõem o escopo de instrumentos de gestão do SUS, podem ser acessados no </a:t>
            </a:r>
            <a:r>
              <a:rPr lang="pt-BR" i="1" dirty="0" smtClean="0"/>
              <a:t>Site </a:t>
            </a:r>
            <a:r>
              <a:rPr lang="pt-BR" dirty="0" smtClean="0"/>
              <a:t>da Prefeitura Municipal.</a:t>
            </a:r>
          </a:p>
          <a:p>
            <a:r>
              <a:rPr lang="pt-BR" dirty="0" smtClean="0"/>
              <a:t>Ou ainda pelo </a:t>
            </a:r>
            <a:r>
              <a:rPr lang="pt-BR" i="1" dirty="0" smtClean="0"/>
              <a:t>link</a:t>
            </a:r>
            <a:r>
              <a:rPr lang="pt-BR" dirty="0" smtClean="0"/>
              <a:t> da página do Conselho Municipal de Saúde: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CONSIDERAÇÕES FINAIS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É um exercício de cidadania o acompanhamento e a fiscalização dos recursos da saúde</a:t>
            </a:r>
          </a:p>
          <a:p>
            <a:endParaRPr lang="pt-BR" dirty="0" smtClean="0"/>
          </a:p>
          <a:p>
            <a:r>
              <a:rPr lang="pt-BR" dirty="0" smtClean="0"/>
              <a:t>OBRIGADO!!!!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pmu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11000"/>
          </a:blip>
          <a:srcRect/>
          <a:stretch>
            <a:fillRect/>
          </a:stretch>
        </p:blipFill>
        <p:spPr bwMode="auto">
          <a:xfrm>
            <a:off x="1071538" y="641534"/>
            <a:ext cx="6951713" cy="5430672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RDQ – RELATÓRIO DETALHADO QUADRIMESTRAL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Por fim o RDQ E O RAG são apresentados em Audiências Públicas.</a:t>
            </a:r>
          </a:p>
          <a:p>
            <a:r>
              <a:rPr lang="pt-BR" dirty="0" smtClean="0"/>
              <a:t>Os dados do Relatório de Gestão, estão disponíveis em : </a:t>
            </a:r>
            <a:r>
              <a:rPr lang="pt-BR" dirty="0" smtClean="0">
                <a:hlinkClick r:id="rId3"/>
              </a:rPr>
              <a:t>www.saude.gov.br/sargsus</a:t>
            </a:r>
            <a:endParaRPr lang="pt-BR" dirty="0" smtClean="0"/>
          </a:p>
          <a:p>
            <a:r>
              <a:rPr lang="pt-BR" dirty="0" smtClean="0"/>
              <a:t>Anexo ao relatório anual, estão documentos como o Plano Municipal de Saúde e o Plano Plurianual da Saúde.</a:t>
            </a:r>
          </a:p>
          <a:p>
            <a:r>
              <a:rPr lang="pt-BR" dirty="0" smtClean="0"/>
              <a:t>Estes documentos, também estão disponíveis na Secretaria Municipal de Saúde e são de consulta pública.</a:t>
            </a:r>
            <a:endParaRPr lang="pt-B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pmu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11000"/>
          </a:blip>
          <a:srcRect/>
          <a:stretch>
            <a:fillRect/>
          </a:stretch>
        </p:blipFill>
        <p:spPr bwMode="auto">
          <a:xfrm>
            <a:off x="1142976" y="571480"/>
            <a:ext cx="6951713" cy="5430672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RDQ – RELATÓRIO DETALHADO QUADRIMESTRAL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OS DADOS A SEGUIR SÃO RETIRADOS DO </a:t>
            </a:r>
          </a:p>
          <a:p>
            <a:r>
              <a:rPr lang="pt-BR" dirty="0" smtClean="0"/>
              <a:t>RELATÓRIO RESUMIDO DA EXECUÇÃO ORÇAMENTÁRIA – RREO.</a:t>
            </a:r>
            <a:endParaRPr lang="pt-B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85818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RDQ – RELATÓRIO DETALHADO QUADRIMESTRAL</a:t>
            </a:r>
            <a:endParaRPr lang="pt-BR" dirty="0"/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073566175"/>
              </p:ext>
            </p:extLst>
          </p:nvPr>
        </p:nvGraphicFramePr>
        <p:xfrm>
          <a:off x="428596" y="928670"/>
          <a:ext cx="8501122" cy="57150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RDQ – RELATÓRIO DETALHADO QUADRIMESTRAL</a:t>
            </a:r>
            <a:endParaRPr lang="pt-BR" dirty="0"/>
          </a:p>
        </p:txBody>
      </p:sp>
      <p:graphicFrame>
        <p:nvGraphicFramePr>
          <p:cNvPr id="7" name="Gráfico 6"/>
          <p:cNvGraphicFramePr/>
          <p:nvPr/>
        </p:nvGraphicFramePr>
        <p:xfrm>
          <a:off x="0" y="1285860"/>
          <a:ext cx="9215502" cy="5572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RDQ – RELATÓRIO DETALHADO QUADRIMESTRAL</a:t>
            </a:r>
            <a:endParaRPr lang="pt-BR" dirty="0"/>
          </a:p>
        </p:txBody>
      </p:sp>
      <p:graphicFrame>
        <p:nvGraphicFramePr>
          <p:cNvPr id="4" name="Espaço Reservado para Conteúdo 6"/>
          <p:cNvGraphicFramePr>
            <a:graphicFrameLocks noGrp="1"/>
          </p:cNvGraphicFramePr>
          <p:nvPr>
            <p:ph idx="1"/>
          </p:nvPr>
        </p:nvGraphicFramePr>
        <p:xfrm>
          <a:off x="0" y="1428736"/>
          <a:ext cx="9144000" cy="5429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gem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gem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gem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3665</TotalTime>
  <Words>1089</Words>
  <Application>Microsoft Office PowerPoint</Application>
  <PresentationFormat>Apresentação na tela (4:3)</PresentationFormat>
  <Paragraphs>375</Paragraphs>
  <Slides>44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44</vt:i4>
      </vt:variant>
    </vt:vector>
  </HeadingPairs>
  <TitlesOfParts>
    <vt:vector size="46" baseType="lpstr">
      <vt:lpstr>Viagem</vt:lpstr>
      <vt:lpstr>Imagem de Bitmap</vt:lpstr>
      <vt:lpstr>                           RELATÓRIO DE GESTÃO DA SECRETARIA MUNICIPAL DE SAÚDE</vt:lpstr>
      <vt:lpstr>RELATÓRIO detalhado quadrimestral</vt:lpstr>
      <vt:lpstr>RDQ – RELATÓRIO DETALHADO QUADRIMESTRAL</vt:lpstr>
      <vt:lpstr>RDQ – RELATÓRIO DETALHADO QUADRIMESTRAL</vt:lpstr>
      <vt:lpstr>RDQ – RELATÓRIO DETALHADO QUADRIMESTRAL</vt:lpstr>
      <vt:lpstr>RDQ – RELATÓRIO DETALHADO QUADRIMESTRAL</vt:lpstr>
      <vt:lpstr>RDQ – RELATÓRIO DETALHADO QUADRIMESTRAL</vt:lpstr>
      <vt:lpstr>RDQ – RELATÓRIO DETALHADO QUADRIMESTRAL</vt:lpstr>
      <vt:lpstr>RDQ – RELATÓRIO DETALHADO QUADRIMESTRAL</vt:lpstr>
      <vt:lpstr>RDQ – RELATÓRIO DETALHADO QUADRIMESTRAL</vt:lpstr>
      <vt:lpstr>RDQ – RELATÓRIO DETALHADO QUADRIMESTRAL</vt:lpstr>
      <vt:lpstr>RDQ – RELATÓRIO DETALHADO QUADRIMESTRAL</vt:lpstr>
      <vt:lpstr>RDQ – RELATÓRIO DETALHADO QUADRIMESTRAL</vt:lpstr>
      <vt:lpstr>RDQ – RELATÓRIO DETALHADO QUADRIMESTRAL</vt:lpstr>
      <vt:lpstr>RDQ – RELATÓRIO DETALHADO QUADRIMESTRAL</vt:lpstr>
      <vt:lpstr>RDQ – RELATÓRIO DETALHADO QUADRIMESTRAL</vt:lpstr>
      <vt:lpstr>RDQ – RELATÓRIO DETALHADO QUADRIMESTRAL</vt:lpstr>
      <vt:lpstr>RELATÓRIO DE GESTÃO DESPESA TOTAL COM SAÚDE 2015 a 2017</vt:lpstr>
      <vt:lpstr>RELATÓRIO DE GESTÃO Indicadores financeiros</vt:lpstr>
      <vt:lpstr>RELATÓRIO DE GESTÃO Indicadores financeiros</vt:lpstr>
      <vt:lpstr>INDICADORES</vt:lpstr>
      <vt:lpstr>RELATÓRIO DE GESTÃO Estabelecimentos do SUS</vt:lpstr>
      <vt:lpstr>RELATÓRIO DE GESTÃO Estabelecimentos do SUS</vt:lpstr>
      <vt:lpstr>RELATÓRIO DE GESTÃO Produção da Atenção Básica</vt:lpstr>
      <vt:lpstr>RELATÓRIO DE GESTÃO Produção da Atenção Básica</vt:lpstr>
      <vt:lpstr>ATENÇÃO BÁSICA- PLANEJAMENTO FAMILIAR</vt:lpstr>
      <vt:lpstr>RELATÓRIO DE GESTÃO Produção  combate à dengue</vt:lpstr>
      <vt:lpstr>RELATÓRIO DE GESTÃO Vigilância em Saúde</vt:lpstr>
      <vt:lpstr>RELATÓRIO DE GESTÃO Vigilância em Saúde</vt:lpstr>
      <vt:lpstr>RELATÓRIO DE GESTÃO Produção da Assistência Farmacêutica</vt:lpstr>
      <vt:lpstr>RELATÓRIO DE GESTÃO Produção da Assistência Farmacêutica</vt:lpstr>
      <vt:lpstr>RELATÓRIO DE GESTÃO – média e alta complexidade urgência e emergência</vt:lpstr>
      <vt:lpstr>RELATÓRIO DE GESTÃO – média e alta complexidade urgência e emergência</vt:lpstr>
      <vt:lpstr>RELATÓRIO DE GESTÃO – média e alta complexidade urgência e emergência</vt:lpstr>
      <vt:lpstr>INTERNAÇÕES HOSPITALARES 3º quad</vt:lpstr>
      <vt:lpstr>INTERNAÇÕES HOSPITALARES  2017</vt:lpstr>
      <vt:lpstr>INTERNAÇÕES HOSPITALARES 3º QUAD -2017</vt:lpstr>
      <vt:lpstr>INTERNAÇÕES HOSPITALARES 2017</vt:lpstr>
      <vt:lpstr>RELATÓRIO DE GESTÃO – média e alta complexidade urgência e emergência</vt:lpstr>
      <vt:lpstr>ATENDIMENTO Psicossocial </vt:lpstr>
      <vt:lpstr>Média e alta complexidade same</vt:lpstr>
      <vt:lpstr>Média e alta complexidade same</vt:lpstr>
      <vt:lpstr>CONSIDERAÇÕES FINAIS</vt:lpstr>
      <vt:lpstr>CONSIDERAÇÕES FINAIS</vt:lpstr>
    </vt:vector>
  </TitlesOfParts>
  <Company>Unknown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RELATÓRIO DE GESTÃO DA SECRETARIA MUNICIPAL DE SAÚDE</dc:title>
  <dc:creator>Administrador</dc:creator>
  <cp:lastModifiedBy>Administrador</cp:lastModifiedBy>
  <cp:revision>396</cp:revision>
  <dcterms:created xsi:type="dcterms:W3CDTF">2014-04-15T15:46:48Z</dcterms:created>
  <dcterms:modified xsi:type="dcterms:W3CDTF">2018-03-16T11:23:47Z</dcterms:modified>
</cp:coreProperties>
</file>