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theme/themeOverride12.xml" ContentType="application/vnd.openxmlformats-officedocument.themeOverride+xml"/>
  <Override PartName="/ppt/charts/chart39.xml" ContentType="application/vnd.openxmlformats-officedocument.drawingml.chart+xml"/>
  <Override PartName="/ppt/charts/chart57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charts/chart28.xml" ContentType="application/vnd.openxmlformats-officedocument.drawingml.chart+xml"/>
  <Override PartName="/ppt/charts/chart46.xml" ContentType="application/vnd.openxmlformats-officedocument.drawingml.char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Override PartName="/ppt/charts/chart53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charts/chart13.xml" ContentType="application/vnd.openxmlformats-officedocument.drawingml.chart+xml"/>
  <Override PartName="/ppt/theme/themeOverride1.xml" ContentType="application/vnd.openxmlformats-officedocument.themeOverride+xml"/>
  <Override PartName="/ppt/charts/chart24.xml" ContentType="application/vnd.openxmlformats-officedocument.drawingml.chart+xml"/>
  <Override PartName="/ppt/charts/chart42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theme/themeOverride17.xml" ContentType="application/vnd.openxmlformats-officedocument.themeOverride+xml"/>
  <Override PartName="/ppt/charts/chart3.xml" ContentType="application/vnd.openxmlformats-officedocument.drawingml.chart+xml"/>
  <Default Extension="xlsx" ContentType="application/vnd.openxmlformats-officedocument.spreadsheetml.sheet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theme/themeOverride13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charts/chart29.xml" ContentType="application/vnd.openxmlformats-officedocument.drawingml.chart+xml"/>
  <Override PartName="/ppt/theme/themeOverride20.xml" ContentType="application/vnd.openxmlformats-officedocument.themeOverride+xml"/>
  <Override PartName="/ppt/charts/chart58.xml" ContentType="application/vnd.openxmlformats-officedocument.drawingml.char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theme/themeOverride6.xml" ContentType="application/vnd.openxmlformats-officedocument.themeOverride+xml"/>
  <Override PartName="/ppt/charts/chart36.xml" ContentType="application/vnd.openxmlformats-officedocument.drawingml.chart+xml"/>
  <Override PartName="/ppt/charts/chart4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25.xml" ContentType="application/vnd.openxmlformats-officedocument.drawingml.chart+xml"/>
  <Override PartName="/ppt/charts/chart54.xml" ContentType="application/vnd.openxmlformats-officedocument.drawingml.char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charts/chart14.xml" ContentType="application/vnd.openxmlformats-officedocument.drawingml.chart+xml"/>
  <Override PartName="/ppt/theme/themeOverride2.xml" ContentType="application/vnd.openxmlformats-officedocument.themeOverride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21.xml" ContentType="application/vnd.openxmlformats-officedocument.drawingml.chart+xml"/>
  <Override PartName="/ppt/charts/chart50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10.xml" ContentType="application/vnd.openxmlformats-officedocument.drawingml.chart+xml"/>
  <Override PartName="/ppt/theme/themeOverride18.xml" ContentType="application/vnd.openxmlformats-officedocument.themeOverride+xml"/>
  <Override PartName="/ppt/charts/chart4.xml" ContentType="application/vnd.openxmlformats-officedocument.drawingml.chart+xml"/>
  <Override PartName="/ppt/theme/themeOverride16.xml" ContentType="application/vnd.openxmlformats-officedocument.themeOverr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charts/chart48.xml" ContentType="application/vnd.openxmlformats-officedocument.drawingml.chart+xml"/>
  <Override PartName="/ppt/theme/themeOverride21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theme/themeOverride10.xml" ContentType="application/vnd.openxmlformats-officedocument.themeOverride+xml"/>
  <Override PartName="/ppt/charts/chart37.xml" ContentType="application/vnd.openxmlformats-officedocument.drawingml.chart+xml"/>
  <Override PartName="/ppt/charts/chart55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Override PartName="/ppt/theme/themeOverride3.xml" ContentType="application/vnd.openxmlformats-officedocument.themeOverride+xml"/>
  <Override PartName="/ppt/charts/chart26.xml" ContentType="application/vnd.openxmlformats-officedocument.drawingml.chart+xml"/>
  <Override PartName="/ppt/charts/chart44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charts/chart51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40.xml" ContentType="application/vnd.openxmlformats-officedocument.drawingml.chart+xml"/>
  <Override PartName="/ppt/theme/themeOverride19.xml" ContentType="application/vnd.openxmlformats-officedocument.themeOverride+xml"/>
  <Override PartName="/ppt/charts/chart5.xml" ContentType="application/vnd.openxmlformats-officedocument.drawingml.chart+xml"/>
  <Override PartName="/ppt/theme/themeOverride15.xml" ContentType="application/vnd.openxmlformats-officedocument.themeOverr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theme/themeOverride22.xml" ContentType="application/vnd.openxmlformats-officedocument.themeOverr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charts/chart4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charts/chart27.xml" ContentType="application/vnd.openxmlformats-officedocument.drawingml.chart+xml"/>
  <Override PartName="/ppt/charts/chart38.xml" ContentType="application/vnd.openxmlformats-officedocument.drawingml.chart+xml"/>
  <Override PartName="/ppt/charts/chart56.xml" ContentType="application/vnd.openxmlformats-officedocument.drawingml.char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charts/chart16.xml" ContentType="application/vnd.openxmlformats-officedocument.drawingml.chart+xml"/>
  <Override PartName="/ppt/theme/themeOverride4.xml" ContentType="application/vnd.openxmlformats-officedocument.themeOverride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23.xml" ContentType="application/vnd.openxmlformats-officedocument.drawingml.chart+xml"/>
  <Override PartName="/ppt/charts/chart52.xml" ContentType="application/vnd.openxmlformats-officedocument.drawingml.chart+xml"/>
  <Override PartName="/ppt/slides/slide20.xml" ContentType="application/vnd.openxmlformats-officedocument.presentationml.slide+xml"/>
  <Override PartName="/ppt/charts/chart12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charts/chart6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7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93" r:id="rId9"/>
    <p:sldId id="294" r:id="rId10"/>
    <p:sldId id="313" r:id="rId11"/>
    <p:sldId id="305" r:id="rId12"/>
    <p:sldId id="322" r:id="rId13"/>
    <p:sldId id="265" r:id="rId14"/>
    <p:sldId id="264" r:id="rId15"/>
    <p:sldId id="296" r:id="rId16"/>
    <p:sldId id="266" r:id="rId17"/>
    <p:sldId id="375" r:id="rId18"/>
    <p:sldId id="268" r:id="rId19"/>
    <p:sldId id="307" r:id="rId20"/>
    <p:sldId id="270" r:id="rId21"/>
    <p:sldId id="271" r:id="rId22"/>
    <p:sldId id="362" r:id="rId23"/>
    <p:sldId id="364" r:id="rId24"/>
    <p:sldId id="363" r:id="rId25"/>
    <p:sldId id="272" r:id="rId26"/>
    <p:sldId id="338" r:id="rId27"/>
    <p:sldId id="309" r:id="rId28"/>
    <p:sldId id="339" r:id="rId29"/>
    <p:sldId id="340" r:id="rId30"/>
    <p:sldId id="359" r:id="rId31"/>
    <p:sldId id="360" r:id="rId32"/>
    <p:sldId id="376" r:id="rId33"/>
    <p:sldId id="310" r:id="rId34"/>
    <p:sldId id="372" r:id="rId35"/>
    <p:sldId id="314" r:id="rId36"/>
    <p:sldId id="324" r:id="rId37"/>
    <p:sldId id="325" r:id="rId38"/>
    <p:sldId id="342" r:id="rId39"/>
    <p:sldId id="341" r:id="rId40"/>
    <p:sldId id="344" r:id="rId41"/>
    <p:sldId id="343" r:id="rId42"/>
    <p:sldId id="274" r:id="rId43"/>
    <p:sldId id="345" r:id="rId44"/>
    <p:sldId id="355" r:id="rId45"/>
    <p:sldId id="356" r:id="rId46"/>
    <p:sldId id="373" r:id="rId47"/>
    <p:sldId id="365" r:id="rId48"/>
    <p:sldId id="366" r:id="rId49"/>
    <p:sldId id="367" r:id="rId50"/>
    <p:sldId id="374" r:id="rId51"/>
    <p:sldId id="329" r:id="rId52"/>
    <p:sldId id="289" r:id="rId53"/>
    <p:sldId id="320" r:id="rId54"/>
    <p:sldId id="357" r:id="rId55"/>
    <p:sldId id="358" r:id="rId56"/>
    <p:sldId id="368" r:id="rId57"/>
    <p:sldId id="332" r:id="rId58"/>
    <p:sldId id="369" r:id="rId59"/>
    <p:sldId id="370" r:id="rId60"/>
    <p:sldId id="371" r:id="rId61"/>
    <p:sldId id="351" r:id="rId62"/>
    <p:sldId id="336" r:id="rId63"/>
    <p:sldId id="350" r:id="rId64"/>
    <p:sldId id="311" r:id="rId65"/>
    <p:sldId id="352" r:id="rId66"/>
    <p:sldId id="317" r:id="rId67"/>
    <p:sldId id="353" r:id="rId68"/>
    <p:sldId id="354" r:id="rId69"/>
    <p:sldId id="290" r:id="rId70"/>
    <p:sldId id="301" r:id="rId71"/>
  </p:sldIdLst>
  <p:sldSz cx="9144000" cy="6858000" type="screen4x3"/>
  <p:notesSz cx="9947275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78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%202019\1&#186;%20quad.2019\RDQA_1&#186;%20QUAD2019\CONDENSADO1%20QUAD2018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%202019\1&#186;%20quad.2019\RDQA_1&#186;%20QUAD2019\CONDENSADO1_GR&#193;FICOS_QUAD2019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%202019\1&#186;%20quad.2019\RDQA_1&#186;%20QUAD2019\CONDENSADO1%20QUAD2018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%202019\1&#186;%20quad.2019\RDQA_1&#186;%20QUAD2019\CONDENSADO1%20QUAD2018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dministrador.PREFEITURA\Desktop\RAG%202013\SARG_QUADRIMESTRAL\3&#186;%20quadrimestre\graficos%20para%20a%20audi&#234;ncia%20p&#250;blica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esktop\RDQ\RDQA_1&#186;%20QUAD2019\CONSOLIDADO%20E%20COMPARATIVO%20-%20Alterado.xlsx" TargetMode="External"/><Relationship Id="rId1" Type="http://schemas.openxmlformats.org/officeDocument/2006/relationships/themeOverride" Target="../theme/themeOverride1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esktop\RDQ\RDQA_1&#186;%20QUAD2019\CONSOLIDADO%20E%20COMPARATIVO%20-%20Alterado.xlsx" TargetMode="External"/><Relationship Id="rId1" Type="http://schemas.openxmlformats.org/officeDocument/2006/relationships/themeOverride" Target="../theme/themeOverride2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esktop\RDQ\RDQA_1&#186;%20QUAD2019\CONSOLIDADO%20E%20COMPARATIVO%20-%20Alterado.xlsx" TargetMode="External"/><Relationship Id="rId1" Type="http://schemas.openxmlformats.org/officeDocument/2006/relationships/themeOverride" Target="../theme/themeOverride3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esktop\RDQ\RDQA_1&#186;%20QUAD2019\CONSOLIDADO%20E%20COMPARATIVO%20-%20Alterado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esktop\RDQ\RDQA_1&#186;%20QUAD2019\CONSOLIDADO%20E%20COMPARATIVO%20-%20Alterado.xlsx" TargetMode="External"/><Relationship Id="rId1" Type="http://schemas.openxmlformats.org/officeDocument/2006/relationships/themeOverride" Target="../theme/themeOverride4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esktop\RDQ\RDQA_1&#186;%20QUAD2019\CONSOLIDADO%20E%20COMPARATIVO%20-%20Alterado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%202019\1&#186;%20quad.2019\RDQA_1&#186;%20QUAD2019\CONDENSADO1%20QUAD2018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esktop\RDQ\RDQA_1&#186;%20QUAD2019\CONSOLIDADO%20E%20COMPARATIVO%20-%20Alterado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esktop\RDQ\RDQA_1&#186;%20QUAD2019\CONSOLIDADO%20E%20COMPARATIVO%20-%20Alterado.xlsx" TargetMode="Externa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esktop\RDQ\RDQA_1&#186;%20QUAD2019\CONSOLIDADO%20E%20COMPARATIVO%20-%20Alterado.xlsx" TargetMode="External"/><Relationship Id="rId1" Type="http://schemas.openxmlformats.org/officeDocument/2006/relationships/themeOverride" Target="../theme/themeOverride5.xm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esktop\RDQ\RDQA_1&#186;%20QUAD2019\CONSOLIDADO%20E%20COMPARATIVO%20-%20Alterado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%202019\1&#186;%20quad.2019\RDQA_1&#186;%20QUAD2019\CONSOLIDADO%20E%20COMPARATIVO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%202019\1&#186;%20quad.2019\CONSOLIDADO%20E%20COMPARATIVO%20-%20Alterado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%202019\1&#186;%20quad.2019\RDQA_1&#186;%20QUAD2019\CONSOLIDADO.xlsx" TargetMode="Externa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Planilha_do_Microsoft_Office_Excel1.xlsx"/><Relationship Id="rId1" Type="http://schemas.openxmlformats.org/officeDocument/2006/relationships/themeOverride" Target="../theme/themeOverride6.xm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esktop\RDQ\RDQA_1&#186;%20QUAD2019\CONSOLIDADO%20E%20COMPARATIVO%20-%20Alterado.xlsx" TargetMode="External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esktop\RDQ\RDQA_1&#186;%20QUAD2019\CONSOLIDADO%20E%20COMPARATIVO%20-%20Alterado.xlsx" TargetMode="External"/><Relationship Id="rId1" Type="http://schemas.openxmlformats.org/officeDocument/2006/relationships/themeOverride" Target="../theme/themeOverride7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%202019\1&#186;%20quad.2019\RDQA_1&#186;%20QUAD2019\CONDENSADO1%20QUAD2018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%202019\1&#186;%20quad.2019\CONSOLIDADO%20E%20COMPARATIVO%20-%20Alterado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esktop\RDQ\RDQA_1&#186;%20QUAD2019\CONSOLIDADO%20E%20COMPARATIVO%20-%20Alterado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esktop\RDQ\RDQA_1&#186;%20QUAD2019\CONSOLIDADO%20E%20COMPARATIVO%20-%20Alterado.xlsx" TargetMode="External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esktop\RDQ\RDQA_1&#186;%20QUAD2019\CONSOLIDADO%20E%20COMPARATIVO%20-%20Alterado.xlsx" TargetMode="External"/><Relationship Id="rId1" Type="http://schemas.openxmlformats.org/officeDocument/2006/relationships/themeOverride" Target="../theme/themeOverride8.xml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esktop\RDQ\RDQA_1&#186;%20QUAD2019\CONSOLIDADO%20E%20COMPARATIVO%20-%20Alterado.xlsx" TargetMode="External"/><Relationship Id="rId1" Type="http://schemas.openxmlformats.org/officeDocument/2006/relationships/themeOverride" Target="../theme/themeOverride9.xml"/></Relationships>
</file>

<file path=ppt/charts/_rels/chart3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esktop\RDQ\RDQA_1&#186;%20QUAD2019\CONSOLIDADO%20E%20COMPARATIVO%20-%20Alterado.xlsx" TargetMode="External"/><Relationship Id="rId1" Type="http://schemas.openxmlformats.org/officeDocument/2006/relationships/themeOverride" Target="../theme/themeOverride10.xml"/></Relationships>
</file>

<file path=ppt/charts/_rels/chart3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esktop\RDQ\RDQA_1&#186;%20QUAD2019\CONSOLIDADO%20E%20COMPARATIVO%20-%20Alterado.xlsx" TargetMode="External"/><Relationship Id="rId1" Type="http://schemas.openxmlformats.org/officeDocument/2006/relationships/themeOverride" Target="../theme/themeOverride11.xml"/></Relationships>
</file>

<file path=ppt/charts/_rels/chart3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esktop\RDQ\RDQA_1&#186;%20QUAD2019\CONSOLIDADO%20E%20COMPARATIVO%20-%20Alterado.xlsx" TargetMode="External"/><Relationship Id="rId1" Type="http://schemas.openxmlformats.org/officeDocument/2006/relationships/themeOverride" Target="../theme/themeOverride12.xm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.1.232\TEMPORARIO\11%20-%20SAUDE\ARIEL\RDQ\RDQA_1&#186;%20QUAD2019\CONSOLIDADO%20E%20COMPARATIVO%20-%20Alterado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%202019\1&#186;%20quad.2019\RDQA_1&#186;%20QUAD2019\CONSOLIDADO%20E%20COMPARATIVO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%202019\1&#186;%20quad.2019\RDQA_1&#186;%20QUAD2019\CONDENSADO1%20QUAD2018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.1.232\TEMPORARIO\11%20-%20SAUDE\ARIEL\RDQ\RDQA_1&#186;%20QUAD2019\CONSOLIDADO%20E%20COMPARATIVO%20-%20Alterado.xlsx" TargetMode="External"/></Relationships>
</file>

<file path=ppt/charts/_rels/chart4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esktop\RDQ\RDQA_1&#186;%20QUAD2019\CONSOLIDADO%20E%20COMPARATIVO%20-%20Alterado.xlsx" TargetMode="External"/><Relationship Id="rId1" Type="http://schemas.openxmlformats.org/officeDocument/2006/relationships/themeOverride" Target="../theme/themeOverride13.xm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esktop\RDQ\RDQA_1&#186;%20QUAD2019\CONSOLIDADO%20E%20COMPARATIVO%20-%20Alterado.xlsx" TargetMode="External"/></Relationships>
</file>

<file path=ppt/charts/_rels/chart4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esktop\RDQ\RDQA_1&#186;%20QUAD2019\CONSOLIDADO%20E%20COMPARATIVO%20-%20Alterado.xlsx" TargetMode="External"/><Relationship Id="rId1" Type="http://schemas.openxmlformats.org/officeDocument/2006/relationships/themeOverride" Target="../theme/themeOverride14.xml"/></Relationships>
</file>

<file path=ppt/charts/_rels/chart4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esktop\RDQ\RDQA_1&#186;%20QUAD2019\CONSOLIDADO%20E%20COMPARATIVO%20-%20Alterado.xlsx" TargetMode="External"/><Relationship Id="rId1" Type="http://schemas.openxmlformats.org/officeDocument/2006/relationships/themeOverride" Target="../theme/themeOverride15.xml"/></Relationships>
</file>

<file path=ppt/charts/_rels/chart4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esktop\RDQ\RDQA_1&#186;%20QUAD2019\CONSOLIDADO%20E%20COMPARATIVO%20-%20Alterado.xlsx" TargetMode="External"/><Relationship Id="rId1" Type="http://schemas.openxmlformats.org/officeDocument/2006/relationships/themeOverride" Target="../theme/themeOverride16.xm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.1.232\TEMPORARIO\11%20-%20SAUDE\ARIEL\RDQ\RDQA_1&#186;%20QUAD2019\CONSOLIDADO%20E%20COMPARATIVO%20-%20Alterado.xlsx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.1.232\TEMPORARIO\11%20-%20SAUDE\ARIEL\RDQ\RDQA_1&#186;%20QUAD2019\CONSOLIDADO%20E%20COMPARATIVO%20-%20Alterado.xlsx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.1.232\TEMPORARIO\11%20-%20SAUDE\ARIEL\RDQ\RDQA_1&#186;%20QUAD2019\CONSOLIDADO%20E%20COMPARATIVO%20-%20Alterado.xlsx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.1.232\TEMPORARIO\11%20-%20SAUDE\ARIEL\RDQ\RDQA_1&#186;%20QUAD2019\CONSOLIDADO%20E%20COMPARATIVO%20-%20Alterado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%202019\1&#186;%20quad.2019\RDQA_1&#186;%20QUAD2019\CONDENSADO1%20QUAD2018.xlsx" TargetMode="Externa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.1.232\TEMPORARIO\11%20-%20SAUDE\ARIEL\RDQ\RDQA_1&#186;%20QUAD2019\CONSOLIDADO%20E%20COMPARATIVO%20-%20Alterado.xlsx" TargetMode="External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1.1.232\TEMPORARIO\11%20-%20SAUDE\ARIEL\RDQ\RDQA_1&#186;%20QUAD2019\CONSOLIDADO%20E%20COMPARATIVO%20-%20Alterado.xlsx" TargetMode="External"/></Relationships>
</file>

<file path=ppt/charts/_rels/chart5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esktop\RDQ\RDQA_1&#186;%20QUAD2019\CONSOLIDADO%20E%20COMPARATIVO%20-%20Alterado.xlsx" TargetMode="External"/><Relationship Id="rId1" Type="http://schemas.openxmlformats.org/officeDocument/2006/relationships/themeOverride" Target="../theme/themeOverride17.xml"/></Relationships>
</file>

<file path=ppt/charts/_rels/chart5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esktop\RDQ\RDQA_1&#186;%20QUAD2019\CONSOLIDADO%20E%20COMPARATIVO%20-%20Alterado.xlsx" TargetMode="External"/><Relationship Id="rId1" Type="http://schemas.openxmlformats.org/officeDocument/2006/relationships/themeOverride" Target="../theme/themeOverride18.xml"/></Relationships>
</file>

<file path=ppt/charts/_rels/chart5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esktop\RDQ\RDQA_1&#186;%20QUAD2019\CONSOLIDADO%20E%20COMPARATIVO%20-%20Alterado.xlsx" TargetMode="External"/><Relationship Id="rId1" Type="http://schemas.openxmlformats.org/officeDocument/2006/relationships/themeOverride" Target="../theme/themeOverride19.xml"/></Relationships>
</file>

<file path=ppt/charts/_rels/chart5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Planilha_do_Microsoft_Office_Excel2.xlsx"/><Relationship Id="rId1" Type="http://schemas.openxmlformats.org/officeDocument/2006/relationships/themeOverride" Target="../theme/themeOverride20.xml"/></Relationships>
</file>

<file path=ppt/charts/_rels/chart5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esktop\RDQ\RDQA_1&#186;%20QUAD2019\CONSOLIDADO%20E%20COMPARATIVO%20-%20Alterado.xlsx" TargetMode="External"/></Relationships>
</file>

<file path=ppt/charts/_rels/chart5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esktop\RDQ\RDQA_1&#186;%20QUAD2019\CONSOLIDADO%20E%20COMPARATIVO%20-%20Alterado.xlsx" TargetMode="External"/><Relationship Id="rId1" Type="http://schemas.openxmlformats.org/officeDocument/2006/relationships/themeOverride" Target="../theme/themeOverride21.xml"/></Relationships>
</file>

<file path=ppt/charts/_rels/chart5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dor\Desktop\RDQ\RDQA_1&#186;%20QUAD2019\CONSOLIDADO%20E%20COMPARATIVO%20-%20Alterado.xlsx" TargetMode="External"/><Relationship Id="rId1" Type="http://schemas.openxmlformats.org/officeDocument/2006/relationships/themeOverride" Target="../theme/themeOverride22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%202018\3_RDQ_3&#186;%20QUAD\indicadores%20FINANCEIRO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%202019\1&#186;%20quad.2019\RDQA_1&#186;%20QUAD2019\CONDENSADO1%20QUAD2018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%202019\1&#186;%20quad.2019\RDQA_1&#186;%20QUAD2019\CONDENSADO1%20QUAD2018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dor\Documents\RONY_SMS\RELAT&#211;RIO\RELAT&#211;RIO%20DE%20GEST&#195;O\RAG%202019\1&#186;%20quad.2019\RDQA_1&#186;%20QUAD2019\CONDENSADO1%20QUAD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/>
              <a:t>RECEITAS DE ORIGEM DE TRIBUTOS MUNICIPAIS</a:t>
            </a:r>
          </a:p>
        </c:rich>
      </c:tx>
      <c:layout>
        <c:manualLayout>
          <c:xMode val="edge"/>
          <c:yMode val="edge"/>
          <c:x val="0.33454598175228273"/>
          <c:y val="3.1746031746031744E-2"/>
        </c:manualLayout>
      </c:layout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Val val="1"/>
          </c:dLbls>
          <c:cat>
            <c:strRef>
              <c:f>'FINANCEIRO II'!$A$5:$C$5</c:f>
              <c:strCache>
                <c:ptCount val="3"/>
                <c:pt idx="0">
                  <c:v>1º QUAD. 2019</c:v>
                </c:pt>
                <c:pt idx="1">
                  <c:v>1º QUAD. 2018</c:v>
                </c:pt>
                <c:pt idx="2">
                  <c:v>1º QUAD. 2017</c:v>
                </c:pt>
              </c:strCache>
            </c:strRef>
          </c:cat>
          <c:val>
            <c:numRef>
              <c:f>'FINANCEIRO II'!$A$6:$C$6</c:f>
              <c:numCache>
                <c:formatCode>_-"R$"\ * #,##0.00_-;\-"R$"\ * #,##0.00_-;_-"R$"\ * "-"??_-;_-@_-</c:formatCode>
                <c:ptCount val="3"/>
                <c:pt idx="0">
                  <c:v>10861684.01</c:v>
                </c:pt>
                <c:pt idx="1">
                  <c:v>11499801.239999976</c:v>
                </c:pt>
                <c:pt idx="2">
                  <c:v>8108824.7700000014</c:v>
                </c:pt>
              </c:numCache>
            </c:numRef>
          </c:val>
        </c:ser>
        <c:dLbls>
          <c:showVal val="1"/>
        </c:dLbls>
        <c:overlap val="-25"/>
        <c:axId val="64852352"/>
        <c:axId val="64853888"/>
      </c:barChart>
      <c:catAx>
        <c:axId val="6485235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 b="1"/>
            </a:pPr>
            <a:endParaRPr lang="pt-BR"/>
          </a:p>
        </c:txPr>
        <c:crossAx val="64853888"/>
        <c:crosses val="autoZero"/>
        <c:auto val="1"/>
        <c:lblAlgn val="ctr"/>
        <c:lblOffset val="100"/>
      </c:catAx>
      <c:valAx>
        <c:axId val="64853888"/>
        <c:scaling>
          <c:orientation val="minMax"/>
        </c:scaling>
        <c:delete val="1"/>
        <c:axPos val="l"/>
        <c:numFmt formatCode="_-&quot;R$&quot;\ * #,##0.00_-;\-&quot;R$&quot;\ * #,##0.00_-;_-&quot;R$&quot;\ * &quot;-&quot;??_-;_-@_-" sourceLinked="1"/>
        <c:tickLblPos val="nextTo"/>
        <c:crossAx val="64852352"/>
        <c:crosses val="autoZero"/>
        <c:crossBetween val="between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/>
              <a:t>GASTO TOTAL COM SAÚDE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'FINANCEIRO '!$A$34:$C$34</c:f>
              <c:strCache>
                <c:ptCount val="3"/>
                <c:pt idx="0">
                  <c:v>1º QUAD. 2019</c:v>
                </c:pt>
                <c:pt idx="1">
                  <c:v>1º QUAD 2018</c:v>
                </c:pt>
                <c:pt idx="2">
                  <c:v>1º QUAD 2017</c:v>
                </c:pt>
              </c:strCache>
            </c:strRef>
          </c:cat>
          <c:val>
            <c:numRef>
              <c:f>'FINANCEIRO '!$A$35:$C$35</c:f>
              <c:numCache>
                <c:formatCode>#,##0.00</c:formatCode>
                <c:ptCount val="3"/>
                <c:pt idx="0" formatCode="_-&quot;R$&quot;\ * #,##0.00_-;\-&quot;R$&quot;\ * #,##0.00_-;_-&quot;R$&quot;\ * &quot;-&quot;??_-;_-@_-">
                  <c:v>20056862.260000002</c:v>
                </c:pt>
                <c:pt idx="1">
                  <c:v>19070949.600000001</c:v>
                </c:pt>
                <c:pt idx="2" formatCode="_-&quot;R$&quot;\ * #,##0.00_-;\-&quot;R$&quot;\ * #,##0.00_-;_-&quot;R$&quot;\ * &quot;-&quot;??_-;_-@_-">
                  <c:v>17531087.309999999</c:v>
                </c:pt>
              </c:numCache>
            </c:numRef>
          </c:val>
        </c:ser>
        <c:dLbls>
          <c:showVal val="1"/>
        </c:dLbls>
        <c:overlap val="-25"/>
        <c:axId val="74170368"/>
        <c:axId val="74171904"/>
      </c:barChart>
      <c:catAx>
        <c:axId val="7417036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 b="1"/>
            </a:pPr>
            <a:endParaRPr lang="pt-BR"/>
          </a:p>
        </c:txPr>
        <c:crossAx val="74171904"/>
        <c:crosses val="autoZero"/>
        <c:auto val="1"/>
        <c:lblAlgn val="ctr"/>
        <c:lblOffset val="100"/>
      </c:catAx>
      <c:valAx>
        <c:axId val="74171904"/>
        <c:scaling>
          <c:orientation val="minMax"/>
        </c:scaling>
        <c:delete val="1"/>
        <c:axPos val="l"/>
        <c:numFmt formatCode="_-&quot;R$&quot;\ * #,##0.00_-;\-&quot;R$&quot;\ * #,##0.00_-;_-&quot;R$&quot;\ * &quot;-&quot;??_-;_-@_-" sourceLinked="1"/>
        <c:majorTickMark val="none"/>
        <c:tickLblPos val="nextTo"/>
        <c:crossAx val="74170368"/>
        <c:crosses val="autoZero"/>
        <c:crossBetween val="between"/>
      </c:valAx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 sz="2400" b="1" i="0" baseline="0" dirty="0"/>
              <a:t>Gasto com saúde por habitante/ano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0070C0"/>
            </a:solidFill>
          </c:spPr>
          <c:dLbls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'FINANCEIRO '!$A$25:$C$25</c:f>
              <c:strCache>
                <c:ptCount val="3"/>
                <c:pt idx="0">
                  <c:v>1º QUAD. 2019</c:v>
                </c:pt>
                <c:pt idx="1">
                  <c:v>1º QUAD 2018</c:v>
                </c:pt>
                <c:pt idx="2">
                  <c:v>1º QUAD 2017</c:v>
                </c:pt>
              </c:strCache>
            </c:strRef>
          </c:cat>
          <c:val>
            <c:numRef>
              <c:f>'FINANCEIRO '!$A$26:$C$26</c:f>
              <c:numCache>
                <c:formatCode>General</c:formatCode>
                <c:ptCount val="3"/>
                <c:pt idx="0">
                  <c:v>239.32000000000033</c:v>
                </c:pt>
                <c:pt idx="1">
                  <c:v>228.72</c:v>
                </c:pt>
                <c:pt idx="2">
                  <c:v>210.26999999999998</c:v>
                </c:pt>
              </c:numCache>
            </c:numRef>
          </c:val>
        </c:ser>
        <c:dLbls>
          <c:showVal val="1"/>
        </c:dLbls>
        <c:overlap val="-25"/>
        <c:axId val="74282112"/>
        <c:axId val="74283648"/>
      </c:barChart>
      <c:catAx>
        <c:axId val="7428211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400" b="1"/>
            </a:pPr>
            <a:endParaRPr lang="pt-BR"/>
          </a:p>
        </c:txPr>
        <c:crossAx val="74283648"/>
        <c:crosses val="autoZero"/>
        <c:auto val="1"/>
        <c:lblAlgn val="ctr"/>
        <c:lblOffset val="100"/>
      </c:catAx>
      <c:valAx>
        <c:axId val="74283648"/>
        <c:scaling>
          <c:orientation val="minMax"/>
        </c:scaling>
        <c:delete val="1"/>
        <c:axPos val="l"/>
        <c:numFmt formatCode="General" sourceLinked="1"/>
        <c:tickLblPos val="nextTo"/>
        <c:crossAx val="74282112"/>
        <c:crosses val="autoZero"/>
        <c:crossBetween val="between"/>
      </c:valAx>
    </c:plotArea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/>
              <a:t>GASTO</a:t>
            </a:r>
            <a:r>
              <a:rPr lang="pt-BR" baseline="0"/>
              <a:t> PERCENTUAL COM MEDICAMENTOS PARA DISTRIBUIÇÃO</a:t>
            </a:r>
            <a:endParaRPr lang="pt-BR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'FINANCEIRO II'!$A$82:$C$82</c:f>
              <c:strCache>
                <c:ptCount val="3"/>
                <c:pt idx="0">
                  <c:v>1º QUAD 2019</c:v>
                </c:pt>
                <c:pt idx="1">
                  <c:v>1º QUAD. 2018</c:v>
                </c:pt>
                <c:pt idx="2">
                  <c:v>1º QUAD. 2017</c:v>
                </c:pt>
              </c:strCache>
            </c:strRef>
          </c:cat>
          <c:val>
            <c:numRef>
              <c:f>'FINANCEIRO II'!$A$83:$C$83</c:f>
              <c:numCache>
                <c:formatCode>General</c:formatCode>
                <c:ptCount val="3"/>
                <c:pt idx="0">
                  <c:v>1.28</c:v>
                </c:pt>
                <c:pt idx="1">
                  <c:v>1.05</c:v>
                </c:pt>
                <c:pt idx="2">
                  <c:v>2.3899999999999997</c:v>
                </c:pt>
              </c:numCache>
            </c:numRef>
          </c:val>
        </c:ser>
        <c:dLbls>
          <c:showVal val="1"/>
        </c:dLbls>
        <c:overlap val="-25"/>
        <c:axId val="74307840"/>
        <c:axId val="74186752"/>
      </c:barChart>
      <c:catAx>
        <c:axId val="74307840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2000"/>
            </a:pPr>
            <a:endParaRPr lang="pt-BR"/>
          </a:p>
        </c:txPr>
        <c:crossAx val="74186752"/>
        <c:crosses val="autoZero"/>
        <c:auto val="1"/>
        <c:lblAlgn val="ctr"/>
        <c:lblOffset val="100"/>
      </c:catAx>
      <c:valAx>
        <c:axId val="74186752"/>
        <c:scaling>
          <c:orientation val="minMax"/>
        </c:scaling>
        <c:delete val="1"/>
        <c:axPos val="b"/>
        <c:numFmt formatCode="General" sourceLinked="1"/>
        <c:majorTickMark val="none"/>
        <c:tickLblPos val="nextTo"/>
        <c:crossAx val="74307840"/>
        <c:crosses val="autoZero"/>
        <c:crossBetween val="between"/>
      </c:valAx>
    </c:plotArea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 dirty="0" smtClean="0"/>
              <a:t>Tipo de Estabelecimentos do SUS em</a:t>
            </a:r>
            <a:r>
              <a:rPr lang="pt-BR" baseline="0" dirty="0" smtClean="0"/>
              <a:t> Unaí</a:t>
            </a:r>
            <a:endParaRPr lang="pt-BR" dirty="0"/>
          </a:p>
        </c:rich>
      </c:tx>
      <c:layout/>
    </c:title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9.3306165676660321E-2"/>
                  <c:y val="-0.12943900103447736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Municipal
</a:t>
                    </a:r>
                    <a:r>
                      <a:rPr lang="en-US" sz="2000" dirty="0" smtClean="0"/>
                      <a:t>63,33%</a:t>
                    </a:r>
                    <a:endParaRPr lang="en-US" sz="2000" dirty="0"/>
                  </a:p>
                </c:rich>
              </c:tx>
              <c:showCatName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000" dirty="0" err="1"/>
                      <a:t>Estadual</a:t>
                    </a:r>
                    <a:r>
                      <a:rPr lang="en-US" sz="2000" dirty="0"/>
                      <a:t>
</a:t>
                    </a:r>
                    <a:r>
                      <a:rPr lang="en-US" sz="2000" dirty="0" smtClean="0"/>
                      <a:t>18,52%</a:t>
                    </a:r>
                    <a:endParaRPr lang="en-US" sz="2000" dirty="0"/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0.12097320071833213"/>
                  <c:y val="0.22176788050805571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 err="1"/>
                      <a:t>Dupla</a:t>
                    </a:r>
                    <a:r>
                      <a:rPr lang="en-US" sz="2000" dirty="0"/>
                      <a:t>
</a:t>
                    </a:r>
                    <a:r>
                      <a:rPr lang="en-US" sz="2000" dirty="0" smtClean="0"/>
                      <a:t>18,52%</a:t>
                    </a:r>
                    <a:endParaRPr lang="en-US" sz="2000" dirty="0"/>
                  </a:p>
                </c:rich>
              </c:tx>
              <c:showCatName val="1"/>
              <c:showPercent val="1"/>
            </c:dLbl>
            <c:numFmt formatCode="0.00%" sourceLinked="0"/>
            <c:txPr>
              <a:bodyPr/>
              <a:lstStyle/>
              <a:p>
                <a:pPr>
                  <a:defRPr sz="2000"/>
                </a:pPr>
                <a:endParaRPr lang="pt-BR"/>
              </a:p>
            </c:txPr>
            <c:showCatName val="1"/>
            <c:showPercent val="1"/>
            <c:showLeaderLines val="1"/>
          </c:dLbls>
          <c:cat>
            <c:strRef>
              <c:f>'DADOS GERAIS'!$C$18:$E$18</c:f>
              <c:strCache>
                <c:ptCount val="3"/>
                <c:pt idx="0">
                  <c:v>Municipal</c:v>
                </c:pt>
                <c:pt idx="1">
                  <c:v>Estadual</c:v>
                </c:pt>
                <c:pt idx="2">
                  <c:v>Dupla</c:v>
                </c:pt>
              </c:strCache>
            </c:strRef>
          </c:cat>
          <c:val>
            <c:numRef>
              <c:f>'DADOS GERAIS'!$C$19:$E$19</c:f>
              <c:numCache>
                <c:formatCode>General</c:formatCode>
                <c:ptCount val="3"/>
                <c:pt idx="0">
                  <c:v>20</c:v>
                </c:pt>
                <c:pt idx="1">
                  <c:v>5</c:v>
                </c:pt>
                <c:pt idx="2">
                  <c:v>5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/>
            </a:pPr>
            <a:r>
              <a:rPr lang="pt-BR" sz="2800" dirty="0"/>
              <a:t>Procedimentos</a:t>
            </a:r>
            <a:r>
              <a:rPr lang="pt-BR" sz="2800" baseline="0" dirty="0"/>
              <a:t> </a:t>
            </a:r>
            <a:r>
              <a:rPr lang="pt-BR" sz="2800" baseline="0" dirty="0" smtClean="0"/>
              <a:t>Atenção </a:t>
            </a:r>
            <a:r>
              <a:rPr lang="pt-BR" sz="2800" baseline="0" dirty="0"/>
              <a:t>Básica 2019</a:t>
            </a:r>
            <a:endParaRPr lang="pt-BR" sz="2800" dirty="0"/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31386510497332082"/>
          <c:y val="0.13617206608298038"/>
          <c:w val="0.64705222731411138"/>
          <c:h val="0.74449821509537928"/>
        </c:manualLayout>
      </c:layout>
      <c:bar3DChart>
        <c:barDir val="bar"/>
        <c:grouping val="clustered"/>
        <c:ser>
          <c:idx val="0"/>
          <c:order val="0"/>
          <c:tx>
            <c:strRef>
              <c:f>'AT BÁSICA'!$A$49</c:f>
              <c:strCache>
                <c:ptCount val="1"/>
                <c:pt idx="0">
                  <c:v>PROCEDIMENTOS REALIZADOS NA UBS</c:v>
                </c:pt>
              </c:strCache>
            </c:strRef>
          </c:tx>
          <c:dLbls>
            <c:dLbl>
              <c:idx val="0"/>
              <c:layout>
                <c:manualLayout>
                  <c:x val="1.4914243102162566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val>
            <c:numRef>
              <c:f>'AT BÁSICA'!$B$49</c:f>
              <c:numCache>
                <c:formatCode>General</c:formatCode>
                <c:ptCount val="1"/>
                <c:pt idx="0">
                  <c:v>50216</c:v>
                </c:pt>
              </c:numCache>
            </c:numRef>
          </c:val>
        </c:ser>
        <c:ser>
          <c:idx val="1"/>
          <c:order val="1"/>
          <c:tx>
            <c:strRef>
              <c:f>'AT BÁSICA'!$A$50</c:f>
              <c:strCache>
                <c:ptCount val="1"/>
                <c:pt idx="0">
                  <c:v>VISITA DO ACS Á DOMICÍLIO</c:v>
                </c:pt>
              </c:strCache>
            </c:strRef>
          </c:tx>
          <c:dLbls>
            <c:dLbl>
              <c:idx val="0"/>
              <c:layout>
                <c:manualLayout>
                  <c:x val="1.6405667412378821E-2"/>
                  <c:y val="-9.7323600973236047E-3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val>
            <c:numRef>
              <c:f>'AT BÁSICA'!$B$50</c:f>
              <c:numCache>
                <c:formatCode>General</c:formatCode>
                <c:ptCount val="1"/>
                <c:pt idx="0">
                  <c:v>31386</c:v>
                </c:pt>
              </c:numCache>
            </c:numRef>
          </c:val>
        </c:ser>
        <c:ser>
          <c:idx val="2"/>
          <c:order val="2"/>
          <c:tx>
            <c:strRef>
              <c:f>'AT BÁSICA'!$A$51</c:f>
              <c:strCache>
                <c:ptCount val="1"/>
                <c:pt idx="0">
                  <c:v>CONSULTAS MÉDICAS</c:v>
                </c:pt>
              </c:strCache>
            </c:strRef>
          </c:tx>
          <c:dLbls>
            <c:dLbl>
              <c:idx val="0"/>
              <c:layout>
                <c:manualLayout>
                  <c:x val="1.6405667412378821E-2"/>
                  <c:y val="-6.4882400648823947E-3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val>
            <c:numRef>
              <c:f>'AT BÁSICA'!$B$51</c:f>
              <c:numCache>
                <c:formatCode>General</c:formatCode>
                <c:ptCount val="1"/>
                <c:pt idx="0">
                  <c:v>22672</c:v>
                </c:pt>
              </c:numCache>
            </c:numRef>
          </c:val>
        </c:ser>
        <c:ser>
          <c:idx val="3"/>
          <c:order val="3"/>
          <c:tx>
            <c:strRef>
              <c:f>'AT BÁSICA'!$A$52</c:f>
              <c:strCache>
                <c:ptCount val="1"/>
                <c:pt idx="0">
                  <c:v>AT.  NÍVEL SUPERIOR</c:v>
                </c:pt>
              </c:strCache>
            </c:strRef>
          </c:tx>
          <c:dLbls>
            <c:dLbl>
              <c:idx val="0"/>
              <c:layout>
                <c:manualLayout>
                  <c:x val="1.0439970171513796E-2"/>
                  <c:y val="-9.7326155398458746E-3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val>
            <c:numRef>
              <c:f>'AT BÁSICA'!$B$52</c:f>
              <c:numCache>
                <c:formatCode>General</c:formatCode>
                <c:ptCount val="1"/>
                <c:pt idx="0">
                  <c:v>21160</c:v>
                </c:pt>
              </c:numCache>
            </c:numRef>
          </c:val>
        </c:ser>
        <c:ser>
          <c:idx val="4"/>
          <c:order val="4"/>
          <c:tx>
            <c:strRef>
              <c:f>'AT BÁSICA'!$A$53</c:f>
              <c:strCache>
                <c:ptCount val="1"/>
                <c:pt idx="0">
                  <c:v>Nº DE INSUMOS LIBERADOS P/ PACIENTES</c:v>
                </c:pt>
              </c:strCache>
            </c:strRef>
          </c:tx>
          <c:dLbls>
            <c:dLbl>
              <c:idx val="0"/>
              <c:layout>
                <c:manualLayout>
                  <c:x val="1.3422818791946341E-2"/>
                  <c:y val="-1.6220600162206007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val>
            <c:numRef>
              <c:f>'AT BÁSICA'!$B$53</c:f>
              <c:numCache>
                <c:formatCode>General</c:formatCode>
                <c:ptCount val="1"/>
                <c:pt idx="0">
                  <c:v>16799</c:v>
                </c:pt>
              </c:numCache>
            </c:numRef>
          </c:val>
        </c:ser>
        <c:ser>
          <c:idx val="5"/>
          <c:order val="5"/>
          <c:tx>
            <c:strRef>
              <c:f>'AT BÁSICA'!$A$54</c:f>
              <c:strCache>
                <c:ptCount val="1"/>
                <c:pt idx="0">
                  <c:v>Nº IMUNIZAÇÃO</c:v>
                </c:pt>
              </c:strCache>
            </c:strRef>
          </c:tx>
          <c:dLbls>
            <c:dLbl>
              <c:idx val="0"/>
              <c:layout>
                <c:manualLayout>
                  <c:x val="1.7897091722595078E-2"/>
                  <c:y val="-1.6220855604728371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val>
            <c:numRef>
              <c:f>'AT BÁSICA'!$B$54</c:f>
              <c:numCache>
                <c:formatCode>General</c:formatCode>
                <c:ptCount val="1"/>
                <c:pt idx="0">
                  <c:v>16433</c:v>
                </c:pt>
              </c:numCache>
            </c:numRef>
          </c:val>
        </c:ser>
        <c:shape val="box"/>
        <c:axId val="74786688"/>
        <c:axId val="74788224"/>
        <c:axId val="0"/>
      </c:bar3DChart>
      <c:catAx>
        <c:axId val="74786688"/>
        <c:scaling>
          <c:orientation val="minMax"/>
        </c:scaling>
        <c:delete val="1"/>
        <c:axPos val="l"/>
        <c:majorTickMark val="none"/>
        <c:tickLblPos val="nextTo"/>
        <c:crossAx val="74788224"/>
        <c:crosses val="autoZero"/>
        <c:auto val="1"/>
        <c:lblAlgn val="ctr"/>
        <c:lblOffset val="100"/>
      </c:catAx>
      <c:valAx>
        <c:axId val="74788224"/>
        <c:scaling>
          <c:orientation val="minMax"/>
          <c:max val="52000"/>
          <c:min val="0"/>
        </c:scaling>
        <c:delete val="1"/>
        <c:axPos val="b"/>
        <c:majorGridlines/>
        <c:numFmt formatCode="General" sourceLinked="1"/>
        <c:tickLblPos val="nextTo"/>
        <c:crossAx val="74786688"/>
        <c:crosses val="autoZero"/>
        <c:crossBetween val="between"/>
        <c:minorUnit val="2000"/>
      </c:valAx>
    </c:plotArea>
    <c:legend>
      <c:legendPos val="l"/>
      <c:layout>
        <c:manualLayout>
          <c:xMode val="edge"/>
          <c:yMode val="edge"/>
          <c:x val="4.4742729306487834E-3"/>
          <c:y val="9.6096918180046995E-2"/>
          <c:w val="0.32727353095113726"/>
          <c:h val="0.90390308181995127"/>
        </c:manualLayout>
      </c:layout>
      <c:txPr>
        <a:bodyPr/>
        <a:lstStyle/>
        <a:p>
          <a:pPr>
            <a:defRPr sz="1800" b="1"/>
          </a:pPr>
          <a:endParaRPr lang="pt-BR"/>
        </a:p>
      </c:txPr>
    </c:legend>
    <c:plotVisOnly val="1"/>
  </c:chart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b="1"/>
            </a:pPr>
            <a:r>
              <a:rPr lang="pt-BR" b="1"/>
              <a:t>Procedimentos</a:t>
            </a:r>
            <a:r>
              <a:rPr lang="pt-BR" b="1" baseline="0"/>
              <a:t> Atênção Básica 2019</a:t>
            </a:r>
            <a:endParaRPr lang="pt-BR" b="1"/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34882145349808802"/>
          <c:y val="0.13617206608298038"/>
          <c:w val="0.61209590374236933"/>
          <c:h val="0.74449821509537972"/>
        </c:manualLayout>
      </c:layout>
      <c:bar3DChart>
        <c:barDir val="bar"/>
        <c:grouping val="clustered"/>
        <c:ser>
          <c:idx val="0"/>
          <c:order val="0"/>
          <c:tx>
            <c:strRef>
              <c:f>'AT BÁSICA'!$A$55</c:f>
              <c:strCache>
                <c:ptCount val="1"/>
                <c:pt idx="0">
                  <c:v>AT. PSICOLÓGICO / FONOAUDIÓLOGO</c:v>
                </c:pt>
              </c:strCache>
            </c:strRef>
          </c:tx>
          <c:dLbls>
            <c:dLbl>
              <c:idx val="0"/>
              <c:layout>
                <c:manualLayout>
                  <c:x val="1.4914243102162566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val>
            <c:numRef>
              <c:f>'AT BÁSICA'!$B$55</c:f>
              <c:numCache>
                <c:formatCode>General</c:formatCode>
                <c:ptCount val="1"/>
                <c:pt idx="0">
                  <c:v>3002</c:v>
                </c:pt>
              </c:numCache>
            </c:numRef>
          </c:val>
          <c:shape val="cylinder"/>
        </c:ser>
        <c:ser>
          <c:idx val="1"/>
          <c:order val="1"/>
          <c:tx>
            <c:strRef>
              <c:f>'AT BÁSICA'!$A$56</c:f>
              <c:strCache>
                <c:ptCount val="1"/>
                <c:pt idx="0">
                  <c:v>PACIENTES GRUPO DE ATIVIDADE FÍSICA CORPORAL</c:v>
                </c:pt>
              </c:strCache>
            </c:strRef>
          </c:tx>
          <c:dLbls>
            <c:dLbl>
              <c:idx val="0"/>
              <c:layout>
                <c:manualLayout>
                  <c:x val="1.6405667412378821E-2"/>
                  <c:y val="-9.7323600973236047E-3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val>
            <c:numRef>
              <c:f>'AT BÁSICA'!$B$56</c:f>
              <c:numCache>
                <c:formatCode>General</c:formatCode>
                <c:ptCount val="1"/>
                <c:pt idx="0">
                  <c:v>2330</c:v>
                </c:pt>
              </c:numCache>
            </c:numRef>
          </c:val>
          <c:shape val="cylinder"/>
        </c:ser>
        <c:ser>
          <c:idx val="2"/>
          <c:order val="2"/>
          <c:tx>
            <c:strRef>
              <c:f>'AT BÁSICA'!$A$57</c:f>
              <c:strCache>
                <c:ptCount val="1"/>
                <c:pt idx="0">
                  <c:v>CONSULTA MÉDICA PRÉ NATAL</c:v>
                </c:pt>
              </c:strCache>
            </c:strRef>
          </c:tx>
          <c:dLbls>
            <c:dLbl>
              <c:idx val="0"/>
              <c:layout>
                <c:manualLayout>
                  <c:x val="1.6405667412378821E-2"/>
                  <c:y val="-6.4882400648823991E-3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val>
            <c:numRef>
              <c:f>'AT BÁSICA'!$B$57</c:f>
              <c:numCache>
                <c:formatCode>General</c:formatCode>
                <c:ptCount val="1"/>
                <c:pt idx="0">
                  <c:v>1931</c:v>
                </c:pt>
              </c:numCache>
            </c:numRef>
          </c:val>
          <c:shape val="cylinder"/>
        </c:ser>
        <c:ser>
          <c:idx val="3"/>
          <c:order val="3"/>
          <c:tx>
            <c:strRef>
              <c:f>'AT BÁSICA'!$A$58</c:f>
              <c:strCache>
                <c:ptCount val="1"/>
                <c:pt idx="0">
                  <c:v>PACIENTES GRUPO DE HIPERDIA</c:v>
                </c:pt>
              </c:strCache>
            </c:strRef>
          </c:tx>
          <c:dLbls>
            <c:dLbl>
              <c:idx val="0"/>
              <c:layout>
                <c:manualLayout>
                  <c:x val="1.0439970171513796E-2"/>
                  <c:y val="-9.7326155398458746E-3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val>
            <c:numRef>
              <c:f>'AT BÁSICA'!$B$58</c:f>
              <c:numCache>
                <c:formatCode>General</c:formatCode>
                <c:ptCount val="1"/>
                <c:pt idx="0">
                  <c:v>1281</c:v>
                </c:pt>
              </c:numCache>
            </c:numRef>
          </c:val>
          <c:shape val="cylinder"/>
        </c:ser>
        <c:ser>
          <c:idx val="4"/>
          <c:order val="4"/>
          <c:tx>
            <c:strRef>
              <c:f>'AT BÁSICA'!$A$59</c:f>
              <c:strCache>
                <c:ptCount val="1"/>
                <c:pt idx="0">
                  <c:v>TESTAGEM REALIZADAS</c:v>
                </c:pt>
              </c:strCache>
            </c:strRef>
          </c:tx>
          <c:dLbls>
            <c:dLbl>
              <c:idx val="0"/>
              <c:layout>
                <c:manualLayout>
                  <c:x val="1.3422818791946341E-2"/>
                  <c:y val="-1.6220600162206007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val>
            <c:numRef>
              <c:f>'AT BÁSICA'!$B$59</c:f>
              <c:numCache>
                <c:formatCode>General</c:formatCode>
                <c:ptCount val="1"/>
                <c:pt idx="0">
                  <c:v>1246</c:v>
                </c:pt>
              </c:numCache>
            </c:numRef>
          </c:val>
          <c:shape val="cylinder"/>
        </c:ser>
        <c:shape val="box"/>
        <c:axId val="74876800"/>
        <c:axId val="74878336"/>
        <c:axId val="0"/>
      </c:bar3DChart>
      <c:catAx>
        <c:axId val="74876800"/>
        <c:scaling>
          <c:orientation val="minMax"/>
        </c:scaling>
        <c:delete val="1"/>
        <c:axPos val="l"/>
        <c:majorTickMark val="none"/>
        <c:tickLblPos val="nextTo"/>
        <c:crossAx val="74878336"/>
        <c:crosses val="autoZero"/>
        <c:auto val="1"/>
        <c:lblAlgn val="ctr"/>
        <c:lblOffset val="100"/>
      </c:catAx>
      <c:valAx>
        <c:axId val="74878336"/>
        <c:scaling>
          <c:orientation val="minMax"/>
        </c:scaling>
        <c:delete val="1"/>
        <c:axPos val="b"/>
        <c:majorGridlines/>
        <c:numFmt formatCode="General" sourceLinked="1"/>
        <c:tickLblPos val="nextTo"/>
        <c:crossAx val="74876800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"/>
          <c:y val="8.2609840736621545E-2"/>
          <c:w val="0.35389084588110697"/>
          <c:h val="0.86794741095926164"/>
        </c:manualLayout>
      </c:layout>
      <c:txPr>
        <a:bodyPr/>
        <a:lstStyle/>
        <a:p>
          <a:pPr>
            <a:defRPr sz="2000" b="1"/>
          </a:pPr>
          <a:endParaRPr lang="pt-BR"/>
        </a:p>
      </c:txPr>
    </c:legend>
    <c:plotVisOnly val="1"/>
  </c:chart>
  <c:externalData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pt-BR" sz="2000" dirty="0"/>
              <a:t>Procedimentos</a:t>
            </a:r>
            <a:r>
              <a:rPr lang="pt-BR" sz="2000" baseline="0" dirty="0"/>
              <a:t> </a:t>
            </a:r>
            <a:r>
              <a:rPr lang="pt-BR" sz="2000" baseline="0" dirty="0" smtClean="0"/>
              <a:t>Atenção </a:t>
            </a:r>
            <a:r>
              <a:rPr lang="pt-BR" sz="2000" baseline="0" dirty="0"/>
              <a:t>Básica 2019</a:t>
            </a:r>
            <a:endParaRPr lang="pt-BR" sz="2000" dirty="0"/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34882145349808802"/>
          <c:y val="0.13617206608298038"/>
          <c:w val="0.61209590374236933"/>
          <c:h val="0.74449821509537994"/>
        </c:manualLayout>
      </c:layout>
      <c:bar3DChart>
        <c:barDir val="bar"/>
        <c:grouping val="clustered"/>
        <c:ser>
          <c:idx val="0"/>
          <c:order val="0"/>
          <c:tx>
            <c:strRef>
              <c:f>'AT BÁSICA'!$A$60</c:f>
              <c:strCache>
                <c:ptCount val="1"/>
                <c:pt idx="0">
                  <c:v>COLETA CITOPATOLÓGICO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1.4914243102162566E-2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val>
            <c:numRef>
              <c:f>'AT BÁSICA'!$B$60</c:f>
              <c:numCache>
                <c:formatCode>General</c:formatCode>
                <c:ptCount val="1"/>
                <c:pt idx="0">
                  <c:v>713</c:v>
                </c:pt>
              </c:numCache>
            </c:numRef>
          </c:val>
        </c:ser>
        <c:ser>
          <c:idx val="1"/>
          <c:order val="1"/>
          <c:tx>
            <c:strRef>
              <c:f>'AT BÁSICA'!$A$61</c:f>
              <c:strCache>
                <c:ptCount val="1"/>
                <c:pt idx="0">
                  <c:v>TESTE PEZINHO REALIZADOS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1.6405667412378821E-2"/>
                  <c:y val="-9.7323600973236047E-3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val>
            <c:numRef>
              <c:f>'AT BÁSICA'!$B$61</c:f>
              <c:numCache>
                <c:formatCode>General</c:formatCode>
                <c:ptCount val="1"/>
                <c:pt idx="0">
                  <c:v>408</c:v>
                </c:pt>
              </c:numCache>
            </c:numRef>
          </c:val>
        </c:ser>
        <c:ser>
          <c:idx val="2"/>
          <c:order val="2"/>
          <c:tx>
            <c:strRef>
              <c:f>'AT BÁSICA'!$A$62</c:f>
              <c:strCache>
                <c:ptCount val="1"/>
                <c:pt idx="0">
                  <c:v>ATENDIMENTO MÉDICO Á DOMICÍLIO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1.6405667412378821E-2"/>
                  <c:y val="-6.4882400648824026E-3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val>
            <c:numRef>
              <c:f>'AT BÁSICA'!$B$62</c:f>
              <c:numCache>
                <c:formatCode>General</c:formatCode>
                <c:ptCount val="1"/>
                <c:pt idx="0">
                  <c:v>337</c:v>
                </c:pt>
              </c:numCache>
            </c:numRef>
          </c:val>
        </c:ser>
        <c:ser>
          <c:idx val="3"/>
          <c:order val="3"/>
          <c:tx>
            <c:strRef>
              <c:f>'AT BÁSICA'!$A$63</c:f>
              <c:strCache>
                <c:ptCount val="1"/>
                <c:pt idx="0">
                  <c:v>CATETERISMO VISICAL ( NA ESF E A DOMICÍLIO)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1.0439970171513796E-2"/>
                  <c:y val="-9.7326155398458746E-3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val>
            <c:numRef>
              <c:f>'AT BÁSICA'!$B$63</c:f>
              <c:numCache>
                <c:formatCode>General</c:formatCode>
                <c:ptCount val="1"/>
                <c:pt idx="0">
                  <c:v>206</c:v>
                </c:pt>
              </c:numCache>
            </c:numRef>
          </c:val>
        </c:ser>
        <c:ser>
          <c:idx val="4"/>
          <c:order val="4"/>
          <c:tx>
            <c:strRef>
              <c:f>'AT BÁSICA'!$A$64</c:f>
              <c:strCache>
                <c:ptCount val="1"/>
                <c:pt idx="0">
                  <c:v>PACIENTES GRUPO  DE TABAGISMO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1.3422818791946341E-2"/>
                  <c:y val="-1.6220600162206007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val>
            <c:numRef>
              <c:f>'AT BÁSICA'!$B$64</c:f>
              <c:numCache>
                <c:formatCode>General</c:formatCode>
                <c:ptCount val="1"/>
                <c:pt idx="0">
                  <c:v>55</c:v>
                </c:pt>
              </c:numCache>
            </c:numRef>
          </c:val>
        </c:ser>
        <c:shape val="box"/>
        <c:axId val="76957568"/>
        <c:axId val="76959104"/>
        <c:axId val="0"/>
      </c:bar3DChart>
      <c:catAx>
        <c:axId val="76957568"/>
        <c:scaling>
          <c:orientation val="minMax"/>
        </c:scaling>
        <c:delete val="1"/>
        <c:axPos val="l"/>
        <c:majorTickMark val="none"/>
        <c:tickLblPos val="nextTo"/>
        <c:crossAx val="76959104"/>
        <c:crosses val="autoZero"/>
        <c:auto val="1"/>
        <c:lblAlgn val="ctr"/>
        <c:lblOffset val="100"/>
      </c:catAx>
      <c:valAx>
        <c:axId val="76959104"/>
        <c:scaling>
          <c:orientation val="minMax"/>
        </c:scaling>
        <c:delete val="1"/>
        <c:axPos val="b"/>
        <c:majorGridlines/>
        <c:numFmt formatCode="General" sourceLinked="1"/>
        <c:tickLblPos val="nextTo"/>
        <c:crossAx val="76957568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4.4742729306487834E-3"/>
          <c:y val="0.26314132561899073"/>
          <c:w val="0.34977865594516155"/>
          <c:h val="0.53027812673610242"/>
        </c:manualLayout>
      </c:layout>
      <c:txPr>
        <a:bodyPr/>
        <a:lstStyle/>
        <a:p>
          <a:pPr>
            <a:defRPr sz="2000" b="1"/>
          </a:pPr>
          <a:endParaRPr lang="pt-BR"/>
        </a:p>
      </c:txPr>
    </c:legend>
    <c:plotVisOnly val="1"/>
  </c:chart>
  <c:externalData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hart>
    <c:title>
      <c:tx>
        <c:rich>
          <a:bodyPr/>
          <a:lstStyle/>
          <a:p>
            <a:pPr>
              <a:defRPr/>
            </a:pPr>
            <a:r>
              <a:rPr lang="pt-BR"/>
              <a:t>Procedimentos PACS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5.9146858769075647E-2"/>
          <c:y val="0.15998271994424398"/>
          <c:w val="0.94085314123092356"/>
          <c:h val="0.67086875190324968"/>
        </c:manualLayout>
      </c:layout>
      <c:bar3DChart>
        <c:barDir val="col"/>
        <c:grouping val="clustered"/>
        <c:ser>
          <c:idx val="0"/>
          <c:order val="0"/>
          <c:tx>
            <c:v>2019</c:v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 w="165100" prst="coolSlant"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8.3174635691821638E-3"/>
                  <c:y val="-2.2099447513812369E-2"/>
                </c:manualLayout>
              </c:layout>
              <c:showVal val="1"/>
            </c:dLbl>
            <c:dLbl>
              <c:idx val="1"/>
              <c:layout>
                <c:manualLayout>
                  <c:x val="6.0655921726249723E-3"/>
                  <c:y val="-1.1049723756906087E-2"/>
                </c:manualLayout>
              </c:layout>
              <c:showVal val="1"/>
            </c:dLbl>
            <c:dLbl>
              <c:idx val="2"/>
              <c:layout>
                <c:manualLayout>
                  <c:x val="9.4433992674607028E-3"/>
                  <c:y val="-1.1049723756906087E-2"/>
                </c:manualLayout>
              </c:layout>
              <c:showVal val="1"/>
            </c:dLbl>
            <c:dLbl>
              <c:idx val="3"/>
              <c:layout>
                <c:manualLayout>
                  <c:x val="1.1644448996854951E-2"/>
                  <c:y val="-1.8416206261510141E-2"/>
                </c:manualLayout>
              </c:layout>
              <c:showVal val="1"/>
            </c:dLbl>
            <c:dLbl>
              <c:idx val="4"/>
              <c:layout>
                <c:manualLayout>
                  <c:x val="1.1745961347502559E-2"/>
                  <c:y val="-1.8734937138382562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PACS!$A$3:$A$21</c:f>
              <c:strCache>
                <c:ptCount val="19"/>
                <c:pt idx="0">
                  <c:v>Visita do ACS-Área 011</c:v>
                </c:pt>
                <c:pt idx="1">
                  <c:v>Visita do ACS-Área 001</c:v>
                </c:pt>
                <c:pt idx="2">
                  <c:v>Aferição de pressão arterial</c:v>
                </c:pt>
                <c:pt idx="3">
                  <c:v>Peso</c:v>
                </c:pt>
                <c:pt idx="4">
                  <c:v>Consulta médica na atenção básica</c:v>
                </c:pt>
                <c:pt idx="5">
                  <c:v>Curativo</c:v>
                </c:pt>
                <c:pt idx="6">
                  <c:v>Glicemia capilar</c:v>
                </c:pt>
                <c:pt idx="7">
                  <c:v>Consulta de prof de nível superior</c:v>
                </c:pt>
                <c:pt idx="8">
                  <c:v>Coleta de Mateial citopatológico</c:v>
                </c:pt>
                <c:pt idx="9">
                  <c:v>Altura</c:v>
                </c:pt>
                <c:pt idx="10">
                  <c:v>Inalação  nebulização</c:v>
                </c:pt>
                <c:pt idx="11">
                  <c:v>Cateterismo vesical</c:v>
                </c:pt>
                <c:pt idx="12">
                  <c:v>Administração de medicamento</c:v>
                </c:pt>
                <c:pt idx="13">
                  <c:v>Atendimento de urgência na atenção básica</c:v>
                </c:pt>
                <c:pt idx="14">
                  <c:v>temperatura</c:v>
                </c:pt>
                <c:pt idx="15">
                  <c:v>Retirada de ponto</c:v>
                </c:pt>
                <c:pt idx="16">
                  <c:v>Consulta domiciliar</c:v>
                </c:pt>
                <c:pt idx="17">
                  <c:v>Consulta de pré natal</c:v>
                </c:pt>
                <c:pt idx="18">
                  <c:v>Primeira consulta odontológica</c:v>
                </c:pt>
              </c:strCache>
            </c:strRef>
          </c:cat>
          <c:val>
            <c:numRef>
              <c:f>PACS!$F$3:$F$7</c:f>
              <c:numCache>
                <c:formatCode>General</c:formatCode>
                <c:ptCount val="5"/>
                <c:pt idx="0">
                  <c:v>4461</c:v>
                </c:pt>
                <c:pt idx="1">
                  <c:v>4349</c:v>
                </c:pt>
                <c:pt idx="2">
                  <c:v>1998</c:v>
                </c:pt>
                <c:pt idx="3">
                  <c:v>1932</c:v>
                </c:pt>
                <c:pt idx="4">
                  <c:v>1812</c:v>
                </c:pt>
              </c:numCache>
            </c:numRef>
          </c:val>
          <c:shape val="cylinder"/>
        </c:ser>
        <c:ser>
          <c:idx val="1"/>
          <c:order val="1"/>
          <c:tx>
            <c:v>2018</c:v>
          </c:tx>
          <c:spPr>
            <a:solidFill>
              <a:schemeClr val="accent6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1.7862244203612081E-2"/>
                  <c:y val="-1.5210626296022453E-2"/>
                </c:manualLayout>
              </c:layout>
              <c:showVal val="1"/>
            </c:dLbl>
            <c:dLbl>
              <c:idx val="1"/>
              <c:layout>
                <c:manualLayout>
                  <c:x val="1.6736177521655203E-2"/>
                  <c:y val="-1.8256985832572035E-2"/>
                </c:manualLayout>
              </c:layout>
              <c:showVal val="1"/>
            </c:dLbl>
            <c:dLbl>
              <c:idx val="2"/>
              <c:layout>
                <c:manualLayout>
                  <c:x val="2.2315165329563645E-2"/>
                  <c:y val="-1.4892185438146141E-2"/>
                </c:manualLayout>
              </c:layout>
              <c:showVal val="1"/>
            </c:dLbl>
            <c:dLbl>
              <c:idx val="3"/>
              <c:layout>
                <c:manualLayout>
                  <c:x val="2.0651672615727271E-2"/>
                  <c:y val="-1.1049723756906087E-2"/>
                </c:manualLayout>
              </c:layout>
              <c:showVal val="1"/>
            </c:dLbl>
            <c:dLbl>
              <c:idx val="4"/>
              <c:layout>
                <c:manualLayout>
                  <c:x val="2.5104462758000309E-2"/>
                  <c:y val="-2.9466220037412519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PACS!$A$3:$A$21</c:f>
              <c:strCache>
                <c:ptCount val="19"/>
                <c:pt idx="0">
                  <c:v>Visita do ACS-Área 011</c:v>
                </c:pt>
                <c:pt idx="1">
                  <c:v>Visita do ACS-Área 001</c:v>
                </c:pt>
                <c:pt idx="2">
                  <c:v>Aferição de pressão arterial</c:v>
                </c:pt>
                <c:pt idx="3">
                  <c:v>Peso</c:v>
                </c:pt>
                <c:pt idx="4">
                  <c:v>Consulta médica na atenção básica</c:v>
                </c:pt>
                <c:pt idx="5">
                  <c:v>Curativo</c:v>
                </c:pt>
                <c:pt idx="6">
                  <c:v>Glicemia capilar</c:v>
                </c:pt>
                <c:pt idx="7">
                  <c:v>Consulta de prof de nível superior</c:v>
                </c:pt>
                <c:pt idx="8">
                  <c:v>Coleta de Mateial citopatológico</c:v>
                </c:pt>
                <c:pt idx="9">
                  <c:v>Altura</c:v>
                </c:pt>
                <c:pt idx="10">
                  <c:v>Inalação  nebulização</c:v>
                </c:pt>
                <c:pt idx="11">
                  <c:v>Cateterismo vesical</c:v>
                </c:pt>
                <c:pt idx="12">
                  <c:v>Administração de medicamento</c:v>
                </c:pt>
                <c:pt idx="13">
                  <c:v>Atendimento de urgência na atenção básica</c:v>
                </c:pt>
                <c:pt idx="14">
                  <c:v>temperatura</c:v>
                </c:pt>
                <c:pt idx="15">
                  <c:v>Retirada de ponto</c:v>
                </c:pt>
                <c:pt idx="16">
                  <c:v>Consulta domiciliar</c:v>
                </c:pt>
                <c:pt idx="17">
                  <c:v>Consulta de pré natal</c:v>
                </c:pt>
                <c:pt idx="18">
                  <c:v>Primeira consulta odontológica</c:v>
                </c:pt>
              </c:strCache>
            </c:strRef>
          </c:cat>
          <c:val>
            <c:numRef>
              <c:f>PACS!$G$3:$G$7</c:f>
              <c:numCache>
                <c:formatCode>General</c:formatCode>
                <c:ptCount val="5"/>
                <c:pt idx="0">
                  <c:v>4572</c:v>
                </c:pt>
                <c:pt idx="1">
                  <c:v>4774</c:v>
                </c:pt>
                <c:pt idx="2">
                  <c:v>1309</c:v>
                </c:pt>
                <c:pt idx="3">
                  <c:v>1371</c:v>
                </c:pt>
                <c:pt idx="4">
                  <c:v>1160</c:v>
                </c:pt>
              </c:numCache>
            </c:numRef>
          </c:val>
          <c:shape val="cylinder"/>
        </c:ser>
        <c:gapWidth val="65"/>
        <c:shape val="box"/>
        <c:axId val="77035776"/>
        <c:axId val="77049856"/>
        <c:axId val="0"/>
      </c:bar3DChart>
      <c:catAx>
        <c:axId val="77035776"/>
        <c:scaling>
          <c:orientation val="minMax"/>
        </c:scaling>
        <c:axPos val="b"/>
        <c:majorGridlines/>
        <c:majorTickMark val="none"/>
        <c:tickLblPos val="nextTo"/>
        <c:txPr>
          <a:bodyPr anchor="t" anchorCtr="1"/>
          <a:lstStyle/>
          <a:p>
            <a:pPr>
              <a:defRPr sz="1200" b="1"/>
            </a:pPr>
            <a:endParaRPr lang="pt-BR"/>
          </a:p>
        </c:txPr>
        <c:crossAx val="77049856"/>
        <c:crosses val="autoZero"/>
        <c:auto val="1"/>
        <c:lblAlgn val="ctr"/>
        <c:lblOffset val="100"/>
      </c:catAx>
      <c:valAx>
        <c:axId val="77049856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77035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470493949271022"/>
          <c:y val="1.8672758794431792E-2"/>
          <c:w val="9.2078276528418879E-2"/>
          <c:h val="0.13370368296905608"/>
        </c:manualLayout>
      </c:layout>
      <c:txPr>
        <a:bodyPr/>
        <a:lstStyle/>
        <a:p>
          <a:pPr>
            <a:defRPr sz="1800" b="1"/>
          </a:pPr>
          <a:endParaRPr lang="pt-BR"/>
        </a:p>
      </c:txPr>
    </c:legend>
    <c:plotVisOnly val="1"/>
  </c:chart>
  <c:spPr>
    <a:noFill/>
    <a:ln>
      <a:noFill/>
    </a:ln>
  </c:sp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pt-BR" sz="2400"/>
              <a:t>Procedimentos PACS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5.0244467619136111E-2"/>
          <c:y val="0.15998271994424398"/>
          <c:w val="0.94975553238086774"/>
          <c:h val="0.65698065519588411"/>
        </c:manualLayout>
      </c:layout>
      <c:bar3DChart>
        <c:barDir val="col"/>
        <c:grouping val="clustered"/>
        <c:ser>
          <c:idx val="0"/>
          <c:order val="0"/>
          <c:tx>
            <c:v>2019</c:v>
          </c:tx>
          <c:spPr>
            <a:solidFill>
              <a:schemeClr val="accent4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w="165100" prst="coolSlant"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9.8887528284169711E-3"/>
                  <c:y val="-3.527336860670222E-3"/>
                </c:manualLayout>
              </c:layout>
              <c:showVal val="1"/>
            </c:dLbl>
            <c:dLbl>
              <c:idx val="1"/>
              <c:layout>
                <c:manualLayout>
                  <c:x val="5.9580384659507959E-3"/>
                  <c:y val="-1.058201058201058E-2"/>
                </c:manualLayout>
              </c:layout>
              <c:showVal val="1"/>
            </c:dLbl>
            <c:dLbl>
              <c:idx val="2"/>
              <c:layout>
                <c:manualLayout>
                  <c:x val="-5.0689591270074012E-4"/>
                  <c:y val="-2.1164021164021166E-2"/>
                </c:manualLayout>
              </c:layout>
              <c:showVal val="1"/>
            </c:dLbl>
            <c:dLbl>
              <c:idx val="3"/>
              <c:layout>
                <c:manualLayout>
                  <c:x val="6.0430569185679175E-17"/>
                  <c:y val="-2.1164021164021166E-2"/>
                </c:manualLayout>
              </c:layout>
              <c:showVal val="1"/>
            </c:dLbl>
            <c:dLbl>
              <c:idx val="4"/>
              <c:layout>
                <c:manualLayout>
                  <c:x val="1.1792013313739243E-2"/>
                  <c:y val="-7.6848727242428399E-3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-7.0546737213404162E-3"/>
                </c:manualLayout>
              </c:layout>
              <c:showVal val="1"/>
            </c:dLbl>
            <c:dLbl>
              <c:idx val="6"/>
              <c:layout>
                <c:manualLayout>
                  <c:x val="9.8887528284168028E-3"/>
                  <c:y val="-7.0546737213404162E-3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PACS!$A$8:$A$14</c:f>
              <c:strCache>
                <c:ptCount val="7"/>
                <c:pt idx="0">
                  <c:v>Curativo</c:v>
                </c:pt>
                <c:pt idx="1">
                  <c:v>Glicemia capilar</c:v>
                </c:pt>
                <c:pt idx="2">
                  <c:v>Consulta de prof de nível superior</c:v>
                </c:pt>
                <c:pt idx="3">
                  <c:v>Coleta de Mateial citopatológico</c:v>
                </c:pt>
                <c:pt idx="4">
                  <c:v>Altura</c:v>
                </c:pt>
                <c:pt idx="5">
                  <c:v>Inalação  nebulização</c:v>
                </c:pt>
                <c:pt idx="6">
                  <c:v>Cateterismo vesical</c:v>
                </c:pt>
              </c:strCache>
            </c:strRef>
          </c:cat>
          <c:val>
            <c:numRef>
              <c:f>PACS!$F$8:$F$14</c:f>
              <c:numCache>
                <c:formatCode>General</c:formatCode>
                <c:ptCount val="7"/>
                <c:pt idx="0">
                  <c:v>111</c:v>
                </c:pt>
                <c:pt idx="1">
                  <c:v>85</c:v>
                </c:pt>
                <c:pt idx="2">
                  <c:v>66</c:v>
                </c:pt>
                <c:pt idx="3">
                  <c:v>61</c:v>
                </c:pt>
                <c:pt idx="4">
                  <c:v>19</c:v>
                </c:pt>
                <c:pt idx="5">
                  <c:v>16</c:v>
                </c:pt>
                <c:pt idx="6">
                  <c:v>15</c:v>
                </c:pt>
              </c:numCache>
            </c:numRef>
          </c:val>
        </c:ser>
        <c:ser>
          <c:idx val="1"/>
          <c:order val="1"/>
          <c:tx>
            <c:v>2018</c:v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 w="165100" prst="coolSlant"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1.458136834384414E-2"/>
                  <c:y val="-3.2691469121915402E-2"/>
                </c:manualLayout>
              </c:layout>
              <c:showVal val="1"/>
            </c:dLbl>
            <c:dLbl>
              <c:idx val="1"/>
              <c:layout>
                <c:manualLayout>
                  <c:x val="1.1791753766420941E-2"/>
                  <c:y val="-6.7394353483592332E-3"/>
                </c:manualLayout>
              </c:layout>
              <c:showVal val="1"/>
            </c:dLbl>
            <c:dLbl>
              <c:idx val="2"/>
              <c:layout>
                <c:manualLayout>
                  <c:x val="5.8339748477884675E-3"/>
                  <c:y val="-7.3699120943215759E-3"/>
                </c:manualLayout>
              </c:layout>
              <c:showVal val="1"/>
            </c:dLbl>
            <c:dLbl>
              <c:idx val="3"/>
              <c:layout>
                <c:manualLayout>
                  <c:x val="1.2426476733399743E-2"/>
                  <c:y val="-7.0546737213404162E-3"/>
                </c:manualLayout>
              </c:layout>
              <c:showVal val="1"/>
            </c:dLbl>
            <c:dLbl>
              <c:idx val="4"/>
              <c:layout>
                <c:manualLayout>
                  <c:x val="1.3567706292101821E-2"/>
                  <c:y val="-3.1746031746031744E-2"/>
                </c:manualLayout>
              </c:layout>
              <c:showVal val="1"/>
            </c:dLbl>
            <c:dLbl>
              <c:idx val="5"/>
              <c:layout>
                <c:manualLayout>
                  <c:x val="4.9443764142084725E-3"/>
                  <c:y val="-1.058201058201058E-2"/>
                </c:manualLayout>
              </c:layout>
              <c:showVal val="1"/>
            </c:dLbl>
            <c:dLbl>
              <c:idx val="6"/>
              <c:layout>
                <c:manualLayout>
                  <c:x val="9.8887528284168028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PACS!$A$8:$A$14</c:f>
              <c:strCache>
                <c:ptCount val="7"/>
                <c:pt idx="0">
                  <c:v>Curativo</c:v>
                </c:pt>
                <c:pt idx="1">
                  <c:v>Glicemia capilar</c:v>
                </c:pt>
                <c:pt idx="2">
                  <c:v>Consulta de prof de nível superior</c:v>
                </c:pt>
                <c:pt idx="3">
                  <c:v>Coleta de Mateial citopatológico</c:v>
                </c:pt>
                <c:pt idx="4">
                  <c:v>Altura</c:v>
                </c:pt>
                <c:pt idx="5">
                  <c:v>Inalação  nebulização</c:v>
                </c:pt>
                <c:pt idx="6">
                  <c:v>Cateterismo vesical</c:v>
                </c:pt>
              </c:strCache>
            </c:strRef>
          </c:cat>
          <c:val>
            <c:numRef>
              <c:f>PACS!$G$8:$G$14</c:f>
              <c:numCache>
                <c:formatCode>General</c:formatCode>
                <c:ptCount val="7"/>
                <c:pt idx="0">
                  <c:v>30</c:v>
                </c:pt>
                <c:pt idx="1">
                  <c:v>27</c:v>
                </c:pt>
                <c:pt idx="2">
                  <c:v>192</c:v>
                </c:pt>
                <c:pt idx="3">
                  <c:v>192</c:v>
                </c:pt>
                <c:pt idx="4">
                  <c:v>0</c:v>
                </c:pt>
                <c:pt idx="5">
                  <c:v>29</c:v>
                </c:pt>
                <c:pt idx="6">
                  <c:v>20</c:v>
                </c:pt>
              </c:numCache>
            </c:numRef>
          </c:val>
        </c:ser>
        <c:gapWidth val="0"/>
        <c:gapDepth val="124"/>
        <c:shape val="box"/>
        <c:axId val="74353280"/>
        <c:axId val="74375552"/>
        <c:axId val="0"/>
      </c:bar3DChart>
      <c:catAx>
        <c:axId val="74353280"/>
        <c:scaling>
          <c:orientation val="minMax"/>
        </c:scaling>
        <c:axPos val="b"/>
        <c:majorGridlines/>
        <c:numFmt formatCode="[$-F400]h:mm:ss\ AM/PM" sourceLinked="0"/>
        <c:majorTickMark val="none"/>
        <c:tickLblPos val="nextTo"/>
        <c:txPr>
          <a:bodyPr rot="0" vert="horz" anchor="t" anchorCtr="0"/>
          <a:lstStyle/>
          <a:p>
            <a:pPr>
              <a:defRPr sz="1200" b="1"/>
            </a:pPr>
            <a:endParaRPr lang="pt-BR"/>
          </a:p>
        </c:txPr>
        <c:crossAx val="74375552"/>
        <c:crosses val="autoZero"/>
        <c:auto val="1"/>
        <c:lblAlgn val="ctr"/>
        <c:lblOffset val="100"/>
      </c:catAx>
      <c:valAx>
        <c:axId val="74375552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74353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470493949271022"/>
          <c:y val="1.8672758794431792E-2"/>
          <c:w val="9.2078276528418879E-2"/>
          <c:h val="0.13370368296905608"/>
        </c:manualLayout>
      </c:layout>
      <c:txPr>
        <a:bodyPr/>
        <a:lstStyle/>
        <a:p>
          <a:pPr>
            <a:defRPr sz="1800" b="1"/>
          </a:pPr>
          <a:endParaRPr lang="pt-BR"/>
        </a:p>
      </c:txPr>
    </c:legend>
    <c:plotVisOnly val="1"/>
  </c:chart>
  <c:spPr>
    <a:noFill/>
  </c:spPr>
  <c:externalData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hart>
    <c:title>
      <c:tx>
        <c:rich>
          <a:bodyPr/>
          <a:lstStyle/>
          <a:p>
            <a:pPr>
              <a:defRPr/>
            </a:pPr>
            <a:r>
              <a:rPr lang="pt-BR"/>
              <a:t>Procedimentos Planejamento</a:t>
            </a:r>
            <a:r>
              <a:rPr lang="pt-BR" baseline="0"/>
              <a:t> Familiar</a:t>
            </a:r>
          </a:p>
          <a:p>
            <a:pPr>
              <a:defRPr/>
            </a:pPr>
            <a:endParaRPr lang="pt-BR"/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5.0244467619136111E-2"/>
          <c:y val="0.15998271994424398"/>
          <c:w val="0.94975553238086841"/>
          <c:h val="0.70053157436466029"/>
        </c:manualLayout>
      </c:layout>
      <c:bar3DChart>
        <c:barDir val="col"/>
        <c:grouping val="clustered"/>
        <c:ser>
          <c:idx val="0"/>
          <c:order val="0"/>
          <c:tx>
            <c:v>2019</c:v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1.0792351613943039E-2"/>
                  <c:y val="-2.0394559211941991E-2"/>
                </c:manualLayout>
              </c:layout>
              <c:showVal val="1"/>
            </c:dLbl>
            <c:dLbl>
              <c:idx val="1"/>
              <c:layout>
                <c:manualLayout>
                  <c:x val="1.4198669245291708E-2"/>
                  <c:y val="-8.4180998426411895E-3"/>
                </c:manualLayout>
              </c:layout>
              <c:showVal val="1"/>
            </c:dLbl>
            <c:dLbl>
              <c:idx val="2"/>
              <c:layout>
                <c:manualLayout>
                  <c:x val="1.6505617718837847E-2"/>
                  <c:y val="-2.5254299527923709E-2"/>
                </c:manualLayout>
              </c:layout>
              <c:showVal val="1"/>
            </c:dLbl>
            <c:dLbl>
              <c:idx val="3"/>
              <c:layout>
                <c:manualLayout>
                  <c:x val="1.2068195422940553E-2"/>
                  <c:y val="-1.1224133123521584E-2"/>
                </c:manualLayout>
              </c:layout>
              <c:showVal val="1"/>
            </c:dLbl>
            <c:dLbl>
              <c:idx val="4"/>
              <c:layout>
                <c:manualLayout>
                  <c:x val="6.8476308882442424E-3"/>
                  <c:y val="-7.6847750820709503E-3"/>
                </c:manualLayout>
              </c:layout>
              <c:showVal val="1"/>
            </c:dLbl>
            <c:dLbl>
              <c:idx val="5"/>
              <c:layout>
                <c:manualLayout>
                  <c:x val="9.8887528284169763E-3"/>
                  <c:y val="0"/>
                </c:manualLayout>
              </c:layout>
              <c:showVal val="1"/>
            </c:dLbl>
            <c:dLbl>
              <c:idx val="6"/>
              <c:layout>
                <c:manualLayout>
                  <c:x val="6.5925018856112924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83E-3"/>
                </c:manualLayout>
              </c:layout>
              <c:showVal val="1"/>
            </c:dLbl>
            <c:dLbl>
              <c:idx val="8"/>
              <c:layout>
                <c:manualLayout>
                  <c:x val="4.9443764142084734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pt-BR"/>
              </a:p>
            </c:txPr>
            <c:showVal val="1"/>
          </c:dLbls>
          <c:cat>
            <c:strRef>
              <c:f>'PLAN FAM'!$A$4:$A$8</c:f>
              <c:strCache>
                <c:ptCount val="5"/>
                <c:pt idx="0">
                  <c:v>Consultas Ginecológicas</c:v>
                </c:pt>
                <c:pt idx="1">
                  <c:v>Psicologia</c:v>
                </c:pt>
                <c:pt idx="2">
                  <c:v>Coleta para Prevenção de Câncer</c:v>
                </c:pt>
                <c:pt idx="3">
                  <c:v>Colposcopia</c:v>
                </c:pt>
                <c:pt idx="4">
                  <c:v>Consulta Assistência Social</c:v>
                </c:pt>
              </c:strCache>
            </c:strRef>
          </c:cat>
          <c:val>
            <c:numRef>
              <c:f>'PLAN FAM'!$B$4:$B$8</c:f>
              <c:numCache>
                <c:formatCode>General</c:formatCode>
                <c:ptCount val="5"/>
                <c:pt idx="0">
                  <c:v>949</c:v>
                </c:pt>
                <c:pt idx="1">
                  <c:v>305</c:v>
                </c:pt>
                <c:pt idx="2">
                  <c:v>195</c:v>
                </c:pt>
                <c:pt idx="3">
                  <c:v>226</c:v>
                </c:pt>
                <c:pt idx="4">
                  <c:v>164</c:v>
                </c:pt>
              </c:numCache>
            </c:numRef>
          </c:val>
        </c:ser>
        <c:ser>
          <c:idx val="1"/>
          <c:order val="1"/>
          <c:tx>
            <c:v>2018</c:v>
          </c:tx>
          <c:spPr>
            <a:solidFill>
              <a:srgbClr val="00B0F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7.9888664582329124E-3"/>
                  <c:y val="-1.1527258376712528E-2"/>
                </c:manualLayout>
              </c:layout>
              <c:showVal val="1"/>
            </c:dLbl>
            <c:dLbl>
              <c:idx val="1"/>
              <c:layout>
                <c:manualLayout>
                  <c:x val="2.0032251349775831E-2"/>
                  <c:y val="-8.8862997137291611E-3"/>
                </c:manualLayout>
              </c:layout>
              <c:showVal val="1"/>
            </c:dLbl>
            <c:dLbl>
              <c:idx val="2"/>
              <c:layout>
                <c:manualLayout>
                  <c:x val="1.0592162821752538E-2"/>
                  <c:y val="-2.0678697700069196E-2"/>
                </c:manualLayout>
              </c:layout>
              <c:showVal val="1"/>
            </c:dLbl>
            <c:dLbl>
              <c:idx val="3"/>
              <c:layout>
                <c:manualLayout>
                  <c:x val="1.3888428420131703E-2"/>
                  <c:y val="-1.9642232966162829E-2"/>
                </c:manualLayout>
              </c:layout>
              <c:showVal val="1"/>
            </c:dLbl>
            <c:dLbl>
              <c:idx val="4"/>
              <c:layout>
                <c:manualLayout>
                  <c:x val="1.0271446332366353E-2"/>
                  <c:y val="-5.6120665617607896E-3"/>
                </c:manualLayout>
              </c:layout>
              <c:showVal val="1"/>
            </c:dLbl>
            <c:dLbl>
              <c:idx val="5"/>
              <c:layout>
                <c:manualLayout>
                  <c:x val="9.8887528284169763E-3"/>
                  <c:y val="0"/>
                </c:manualLayout>
              </c:layout>
              <c:showVal val="1"/>
            </c:dLbl>
            <c:dLbl>
              <c:idx val="6"/>
              <c:layout>
                <c:manualLayout>
                  <c:x val="8.2406273570140853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83E-3"/>
                </c:manualLayout>
              </c:layout>
              <c:showVal val="1"/>
            </c:dLbl>
            <c:dLbl>
              <c:idx val="8"/>
              <c:layout>
                <c:manualLayout>
                  <c:x val="4.9443764142086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pt-BR"/>
              </a:p>
            </c:txPr>
            <c:showVal val="1"/>
          </c:dLbls>
          <c:cat>
            <c:strRef>
              <c:f>'PLAN FAM'!$A$4:$A$8</c:f>
              <c:strCache>
                <c:ptCount val="5"/>
                <c:pt idx="0">
                  <c:v>Consultas Ginecológicas</c:v>
                </c:pt>
                <c:pt idx="1">
                  <c:v>Psicologia</c:v>
                </c:pt>
                <c:pt idx="2">
                  <c:v>Coleta para Prevenção de Câncer</c:v>
                </c:pt>
                <c:pt idx="3">
                  <c:v>Colposcopia</c:v>
                </c:pt>
                <c:pt idx="4">
                  <c:v>Consulta Assistência Social</c:v>
                </c:pt>
              </c:strCache>
            </c:strRef>
          </c:cat>
          <c:val>
            <c:numRef>
              <c:f>'PLAN FAM'!$C$4:$C$8</c:f>
              <c:numCache>
                <c:formatCode>General</c:formatCode>
                <c:ptCount val="5"/>
                <c:pt idx="0">
                  <c:v>1056</c:v>
                </c:pt>
                <c:pt idx="1">
                  <c:v>248</c:v>
                </c:pt>
                <c:pt idx="2">
                  <c:v>241</c:v>
                </c:pt>
                <c:pt idx="3">
                  <c:v>241</c:v>
                </c:pt>
                <c:pt idx="4">
                  <c:v>166</c:v>
                </c:pt>
              </c:numCache>
            </c:numRef>
          </c:val>
        </c:ser>
        <c:gapWidth val="57"/>
        <c:shape val="box"/>
        <c:axId val="77347072"/>
        <c:axId val="77393920"/>
        <c:axId val="0"/>
      </c:bar3DChart>
      <c:catAx>
        <c:axId val="77347072"/>
        <c:scaling>
          <c:orientation val="minMax"/>
        </c:scaling>
        <c:axPos val="b"/>
        <c:numFmt formatCode="[$-F400]h:mm:ss\ AM/PM" sourceLinked="0"/>
        <c:majorTickMark val="none"/>
        <c:tickLblPos val="nextTo"/>
        <c:txPr>
          <a:bodyPr rot="0" vert="horz" anchor="t" anchorCtr="0"/>
          <a:lstStyle/>
          <a:p>
            <a:pPr>
              <a:defRPr sz="1200" b="1"/>
            </a:pPr>
            <a:endParaRPr lang="pt-BR"/>
          </a:p>
        </c:txPr>
        <c:crossAx val="77393920"/>
        <c:crosses val="autoZero"/>
        <c:auto val="1"/>
        <c:lblAlgn val="ctr"/>
        <c:lblOffset val="100"/>
      </c:catAx>
      <c:valAx>
        <c:axId val="77393920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pt-BR" sz="1200"/>
                  <a:t>Quantidade</a:t>
                </a:r>
              </a:p>
            </c:rich>
          </c:tx>
          <c:layout>
            <c:manualLayout>
              <c:xMode val="edge"/>
              <c:yMode val="edge"/>
              <c:x val="2.7755249343832021E-2"/>
              <c:y val="7.6711113116591109E-2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77347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470493949271066"/>
          <c:y val="1.8672758794431806E-2"/>
          <c:w val="9.2078276528418879E-2"/>
          <c:h val="0.13370368296905608"/>
        </c:manualLayout>
      </c:layout>
      <c:txPr>
        <a:bodyPr/>
        <a:lstStyle/>
        <a:p>
          <a:pPr>
            <a:defRPr sz="1600" b="1"/>
          </a:pPr>
          <a:endParaRPr lang="pt-BR"/>
        </a:p>
      </c:txPr>
    </c:legend>
    <c:plotVisOnly val="1"/>
  </c:chart>
  <c:spPr>
    <a:noFill/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 sz="1800" b="1" i="0" baseline="0"/>
              <a:t>RECEITAS CONSTITUCIONAIS E LEGAIS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'FINANCEIRO II'!$A$17:$C$17</c:f>
              <c:strCache>
                <c:ptCount val="3"/>
                <c:pt idx="0">
                  <c:v>1º QUAD. 2019</c:v>
                </c:pt>
                <c:pt idx="1">
                  <c:v>1º QUAD. 2018</c:v>
                </c:pt>
                <c:pt idx="2">
                  <c:v>1º QUAD. 2017</c:v>
                </c:pt>
              </c:strCache>
            </c:strRef>
          </c:cat>
          <c:val>
            <c:numRef>
              <c:f>'FINANCEIRO II'!$A$18:$C$18</c:f>
              <c:numCache>
                <c:formatCode>_-"R$"\ * #,##0.00_-;\-"R$"\ * #,##0.00_-;_-"R$"\ * "-"??_-;_-@_-</c:formatCode>
                <c:ptCount val="3"/>
                <c:pt idx="0">
                  <c:v>45904122.970000006</c:v>
                </c:pt>
                <c:pt idx="1">
                  <c:v>43922578.080000006</c:v>
                </c:pt>
                <c:pt idx="2">
                  <c:v>31341654.479999997</c:v>
                </c:pt>
              </c:numCache>
            </c:numRef>
          </c:val>
        </c:ser>
        <c:dLbls>
          <c:showVal val="1"/>
        </c:dLbls>
        <c:overlap val="-25"/>
        <c:axId val="64993152"/>
        <c:axId val="64994688"/>
      </c:barChart>
      <c:catAx>
        <c:axId val="6499315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 b="1"/>
            </a:pPr>
            <a:endParaRPr lang="pt-BR"/>
          </a:p>
        </c:txPr>
        <c:crossAx val="64994688"/>
        <c:crosses val="autoZero"/>
        <c:auto val="1"/>
        <c:lblAlgn val="ctr"/>
        <c:lblOffset val="100"/>
      </c:catAx>
      <c:valAx>
        <c:axId val="64994688"/>
        <c:scaling>
          <c:orientation val="minMax"/>
        </c:scaling>
        <c:delete val="1"/>
        <c:axPos val="l"/>
        <c:numFmt formatCode="_-&quot;R$&quot;\ * #,##0.00_-;\-&quot;R$&quot;\ * #,##0.00_-;_-&quot;R$&quot;\ * &quot;-&quot;??_-;_-@_-" sourceLinked="1"/>
        <c:tickLblPos val="nextTo"/>
        <c:crossAx val="64993152"/>
        <c:crosses val="autoZero"/>
        <c:crossBetween val="between"/>
      </c:valAx>
    </c:plotArea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hart>
    <c:title>
      <c:tx>
        <c:rich>
          <a:bodyPr/>
          <a:lstStyle/>
          <a:p>
            <a:pPr>
              <a:defRPr/>
            </a:pPr>
            <a:r>
              <a:rPr lang="pt-BR"/>
              <a:t>Procedimentos Planejamento</a:t>
            </a:r>
            <a:r>
              <a:rPr lang="pt-BR" baseline="0"/>
              <a:t> Familiar</a:t>
            </a:r>
          </a:p>
          <a:p>
            <a:pPr>
              <a:defRPr/>
            </a:pPr>
            <a:endParaRPr lang="pt-BR"/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5.0244467619136111E-2"/>
          <c:y val="0.15998271994424398"/>
          <c:w val="0.94975553238086874"/>
          <c:h val="0.70053157436466029"/>
        </c:manualLayout>
      </c:layout>
      <c:bar3DChart>
        <c:barDir val="col"/>
        <c:grouping val="clustered"/>
        <c:ser>
          <c:idx val="0"/>
          <c:order val="0"/>
          <c:tx>
            <c:v>2019</c:v>
          </c:tx>
          <c:spPr>
            <a:solidFill>
              <a:srgbClr val="FF0000"/>
            </a:solidFill>
            <a:ln>
              <a:noFill/>
            </a:ln>
          </c:spPr>
          <c:dLbls>
            <c:dLbl>
              <c:idx val="0"/>
              <c:layout>
                <c:manualLayout>
                  <c:x val="1.6481254714028244E-2"/>
                  <c:y val="-2.2275258552108296E-2"/>
                </c:manualLayout>
              </c:layout>
              <c:showVal val="1"/>
            </c:dLbl>
            <c:dLbl>
              <c:idx val="1"/>
              <c:layout>
                <c:manualLayout>
                  <c:x val="1.9143042237173301E-2"/>
                  <c:y val="-3.5003977724741675E-2"/>
                </c:manualLayout>
              </c:layout>
              <c:showVal val="1"/>
            </c:dLbl>
            <c:dLbl>
              <c:idx val="2"/>
              <c:layout>
                <c:manualLayout>
                  <c:x val="1.7622484272730311E-2"/>
                  <c:y val="-2.2275258552108313E-2"/>
                </c:manualLayout>
              </c:layout>
              <c:showVal val="1"/>
            </c:dLbl>
            <c:dLbl>
              <c:idx val="3"/>
              <c:layout>
                <c:manualLayout>
                  <c:x val="1.6481254714028244E-2"/>
                  <c:y val="-2.8639618138424954E-2"/>
                </c:manualLayout>
              </c:layout>
              <c:showVal val="1"/>
            </c:dLbl>
            <c:dLbl>
              <c:idx val="4"/>
              <c:layout>
                <c:manualLayout>
                  <c:x val="6.84763689953079E-3"/>
                  <c:y val="-7.6848389178083053E-3"/>
                </c:manualLayout>
              </c:layout>
              <c:showVal val="1"/>
            </c:dLbl>
            <c:dLbl>
              <c:idx val="5"/>
              <c:layout>
                <c:manualLayout>
                  <c:x val="9.8887528284169815E-3"/>
                  <c:y val="0"/>
                </c:manualLayout>
              </c:layout>
              <c:showVal val="1"/>
            </c:dLbl>
            <c:dLbl>
              <c:idx val="6"/>
              <c:layout>
                <c:manualLayout>
                  <c:x val="6.5925018856112924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4734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pt-BR"/>
              </a:p>
            </c:txPr>
            <c:showVal val="1"/>
          </c:dLbls>
          <c:cat>
            <c:strRef>
              <c:f>'PLAN FAM'!$A$9:$A$12</c:f>
              <c:strCache>
                <c:ptCount val="4"/>
                <c:pt idx="0">
                  <c:v>Educ. Nível Superior</c:v>
                </c:pt>
                <c:pt idx="1">
                  <c:v>Biopsia</c:v>
                </c:pt>
                <c:pt idx="2">
                  <c:v>DIU</c:v>
                </c:pt>
                <c:pt idx="3">
                  <c:v>Cauterização</c:v>
                </c:pt>
              </c:strCache>
            </c:strRef>
          </c:cat>
          <c:val>
            <c:numRef>
              <c:f>'PLAN FAM'!$B$9:$B$12</c:f>
              <c:numCache>
                <c:formatCode>General</c:formatCode>
                <c:ptCount val="4"/>
                <c:pt idx="0">
                  <c:v>108</c:v>
                </c:pt>
                <c:pt idx="1">
                  <c:v>32</c:v>
                </c:pt>
                <c:pt idx="2">
                  <c:v>41</c:v>
                </c:pt>
                <c:pt idx="3">
                  <c:v>1</c:v>
                </c:pt>
              </c:numCache>
            </c:numRef>
          </c:val>
          <c:shape val="cylinder"/>
        </c:ser>
        <c:ser>
          <c:idx val="1"/>
          <c:order val="1"/>
          <c:tx>
            <c:v>2018</c:v>
          </c:tx>
          <c:spPr>
            <a:solidFill>
              <a:srgbClr val="FFC000"/>
            </a:solidFill>
            <a:ln>
              <a:noFill/>
            </a:ln>
          </c:spPr>
          <c:dLbls>
            <c:dLbl>
              <c:idx val="0"/>
              <c:layout>
                <c:manualLayout>
                  <c:x val="1.2933242872441221E-2"/>
                  <c:y val="-2.4255977549345872E-2"/>
                </c:manualLayout>
              </c:layout>
              <c:showVal val="1"/>
            </c:dLbl>
            <c:dLbl>
              <c:idx val="1"/>
              <c:layout>
                <c:manualLayout>
                  <c:x val="1.1791623992761745E-2"/>
                  <c:y val="-3.4343738058995606E-2"/>
                </c:manualLayout>
              </c:layout>
              <c:showVal val="1"/>
            </c:dLbl>
            <c:dLbl>
              <c:idx val="2"/>
              <c:layout>
                <c:manualLayout>
                  <c:x val="1.4074602204802559E-2"/>
                  <c:y val="-3.2482037597329198E-2"/>
                </c:manualLayout>
              </c:layout>
              <c:showVal val="1"/>
            </c:dLbl>
            <c:dLbl>
              <c:idx val="3"/>
              <c:layout>
                <c:manualLayout>
                  <c:x val="1.5722727676205566E-2"/>
                  <c:y val="-2.2275258552108313E-2"/>
                </c:manualLayout>
              </c:layout>
              <c:showVal val="1"/>
            </c:dLbl>
            <c:dLbl>
              <c:idx val="4"/>
              <c:layout>
                <c:manualLayout>
                  <c:x val="1.0271455349296261E-2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9.8887528284169815E-3"/>
                  <c:y val="0"/>
                </c:manualLayout>
              </c:layout>
              <c:showVal val="1"/>
            </c:dLbl>
            <c:dLbl>
              <c:idx val="6"/>
              <c:layout>
                <c:manualLayout>
                  <c:x val="8.2406273570140853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6035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pt-BR"/>
              </a:p>
            </c:txPr>
            <c:showVal val="1"/>
          </c:dLbls>
          <c:cat>
            <c:strRef>
              <c:f>'PLAN FAM'!$A$9:$A$12</c:f>
              <c:strCache>
                <c:ptCount val="4"/>
                <c:pt idx="0">
                  <c:v>Educ. Nível Superior</c:v>
                </c:pt>
                <c:pt idx="1">
                  <c:v>Biopsia</c:v>
                </c:pt>
                <c:pt idx="2">
                  <c:v>DIU</c:v>
                </c:pt>
                <c:pt idx="3">
                  <c:v>Cauterização</c:v>
                </c:pt>
              </c:strCache>
            </c:strRef>
          </c:cat>
          <c:val>
            <c:numRef>
              <c:f>'PLAN FAM'!$C$9:$C$12</c:f>
              <c:numCache>
                <c:formatCode>General</c:formatCode>
                <c:ptCount val="4"/>
                <c:pt idx="0">
                  <c:v>68</c:v>
                </c:pt>
                <c:pt idx="1">
                  <c:v>31</c:v>
                </c:pt>
                <c:pt idx="2">
                  <c:v>29</c:v>
                </c:pt>
                <c:pt idx="3">
                  <c:v>9</c:v>
                </c:pt>
              </c:numCache>
            </c:numRef>
          </c:val>
          <c:shape val="cylinder"/>
        </c:ser>
        <c:gapWidth val="57"/>
        <c:shape val="box"/>
        <c:axId val="77973760"/>
        <c:axId val="77078528"/>
        <c:axId val="0"/>
      </c:bar3DChart>
      <c:catAx>
        <c:axId val="77973760"/>
        <c:scaling>
          <c:orientation val="minMax"/>
        </c:scaling>
        <c:axPos val="b"/>
        <c:numFmt formatCode="[$-F400]h:mm:ss\ AM/PM" sourceLinked="0"/>
        <c:majorTickMark val="none"/>
        <c:tickLblPos val="nextTo"/>
        <c:txPr>
          <a:bodyPr rot="0" vert="horz" anchor="t" anchorCtr="0"/>
          <a:lstStyle/>
          <a:p>
            <a:pPr>
              <a:defRPr sz="1200" b="1"/>
            </a:pPr>
            <a:endParaRPr lang="pt-BR"/>
          </a:p>
        </c:txPr>
        <c:crossAx val="77078528"/>
        <c:crosses val="autoZero"/>
        <c:auto val="1"/>
        <c:lblAlgn val="ctr"/>
        <c:lblOffset val="100"/>
      </c:catAx>
      <c:valAx>
        <c:axId val="77078528"/>
        <c:scaling>
          <c:orientation val="minMax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pt-BR" sz="1200"/>
                  <a:t>Quantidade</a:t>
                </a:r>
              </a:p>
            </c:rich>
          </c:tx>
          <c:layout>
            <c:manualLayout>
              <c:xMode val="edge"/>
              <c:yMode val="edge"/>
              <c:x val="2.7755249343832021E-2"/>
              <c:y val="7.6711113116591109E-2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pt-BR"/>
          </a:p>
        </c:txPr>
        <c:crossAx val="779737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470493949271089"/>
          <c:y val="1.8672758794431813E-2"/>
          <c:w val="9.2078276528418879E-2"/>
          <c:h val="0.13370368296905608"/>
        </c:manualLayout>
      </c:layout>
      <c:txPr>
        <a:bodyPr/>
        <a:lstStyle/>
        <a:p>
          <a:pPr>
            <a:defRPr sz="1800" b="1"/>
          </a:pPr>
          <a:endParaRPr lang="pt-BR"/>
        </a:p>
      </c:txPr>
    </c:legend>
    <c:plotVisOnly val="1"/>
  </c:chart>
  <c:spPr>
    <a:noFill/>
  </c:sp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hart>
    <c:title>
      <c:tx>
        <c:rich>
          <a:bodyPr/>
          <a:lstStyle/>
          <a:p>
            <a:pPr>
              <a:defRPr/>
            </a:pPr>
            <a:r>
              <a:rPr lang="pt-BR" dirty="0"/>
              <a:t>Procedimentos Planejamento</a:t>
            </a:r>
            <a:r>
              <a:rPr lang="pt-BR" baseline="0" dirty="0"/>
              <a:t> </a:t>
            </a:r>
            <a:r>
              <a:rPr lang="pt-BR" baseline="0" dirty="0" smtClean="0"/>
              <a:t>Familiar</a:t>
            </a:r>
          </a:p>
          <a:p>
            <a:pPr>
              <a:defRPr/>
            </a:pPr>
            <a:r>
              <a:rPr lang="pt-BR" baseline="0" dirty="0" smtClean="0"/>
              <a:t>Medicamentos e Insumos</a:t>
            </a:r>
            <a:endParaRPr lang="pt-BR" baseline="0" dirty="0"/>
          </a:p>
          <a:p>
            <a:pPr>
              <a:defRPr/>
            </a:pPr>
            <a:endParaRPr lang="pt-BR" dirty="0"/>
          </a:p>
        </c:rich>
      </c:tx>
      <c:layout/>
    </c:title>
    <c:plotArea>
      <c:layout>
        <c:manualLayout>
          <c:layoutTarget val="inner"/>
          <c:xMode val="edge"/>
          <c:yMode val="edge"/>
          <c:x val="5.0244467619136111E-2"/>
          <c:y val="0.15998271994424398"/>
          <c:w val="0.94975553238086874"/>
          <c:h val="0.70053157436466029"/>
        </c:manualLayout>
      </c:layout>
      <c:barChart>
        <c:barDir val="bar"/>
        <c:grouping val="stacked"/>
        <c:ser>
          <c:idx val="0"/>
          <c:order val="0"/>
          <c:tx>
            <c:v>2019</c:v>
          </c:tx>
          <c:spPr>
            <a:solidFill>
              <a:srgbClr val="FFC000"/>
            </a:solidFill>
            <a:ln>
              <a:noFill/>
            </a:ln>
          </c:spPr>
          <c:dLbls>
            <c:dLbl>
              <c:idx val="0"/>
              <c:layout>
                <c:manualLayout>
                  <c:x val="-2.3896026154625407E-2"/>
                  <c:y val="-5.6496718266746508E-2"/>
                </c:manualLayout>
              </c:layout>
              <c:showVal val="1"/>
            </c:dLbl>
            <c:dLbl>
              <c:idx val="1"/>
              <c:layout>
                <c:manualLayout>
                  <c:x val="9.2542894087564026E-3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-2.1550213841035602E-3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3.2962509428056488E-3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6.84763689953079E-3"/>
                  <c:y val="-7.6848389178083053E-3"/>
                </c:manualLayout>
              </c:layout>
              <c:showVal val="1"/>
            </c:dLbl>
            <c:dLbl>
              <c:idx val="5"/>
              <c:layout>
                <c:manualLayout>
                  <c:x val="9.8887528284169815E-3"/>
                  <c:y val="0"/>
                </c:manualLayout>
              </c:layout>
              <c:showVal val="1"/>
            </c:dLbl>
            <c:dLbl>
              <c:idx val="6"/>
              <c:layout>
                <c:manualLayout>
                  <c:x val="6.5925018856112924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4734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'PLAN FAM'!$A$3</c:f>
              <c:strCache>
                <c:ptCount val="1"/>
                <c:pt idx="0">
                  <c:v>Medicamentos (condon, pílulas, creme vaginal, comprimidos e outros)</c:v>
                </c:pt>
              </c:strCache>
            </c:strRef>
          </c:cat>
          <c:val>
            <c:numRef>
              <c:f>'PLAN FAM'!$B$3</c:f>
              <c:numCache>
                <c:formatCode>#,##0</c:formatCode>
                <c:ptCount val="1"/>
                <c:pt idx="0">
                  <c:v>25536</c:v>
                </c:pt>
              </c:numCache>
            </c:numRef>
          </c:val>
        </c:ser>
        <c:ser>
          <c:idx val="1"/>
          <c:order val="1"/>
          <c:tx>
            <c:v>2018</c:v>
          </c:tx>
          <c:spPr>
            <a:solidFill>
              <a:srgbClr val="00B050"/>
            </a:solidFill>
            <a:ln>
              <a:noFill/>
            </a:ln>
          </c:spPr>
          <c:dLbls>
            <c:dLbl>
              <c:idx val="0"/>
              <c:layout>
                <c:manualLayout>
                  <c:x val="2.3380416263756504E-2"/>
                  <c:y val="-9.8514525751653051E-2"/>
                </c:manualLayout>
              </c:layout>
              <c:showVal val="1"/>
            </c:dLbl>
            <c:dLbl>
              <c:idx val="1"/>
              <c:layout>
                <c:manualLayout>
                  <c:x val="1.1791623992761745E-2"/>
                  <c:y val="3.8424194589041592E-3"/>
                </c:manualLayout>
              </c:layout>
              <c:showVal val="1"/>
            </c:dLbl>
            <c:dLbl>
              <c:idx val="2"/>
              <c:layout>
                <c:manualLayout>
                  <c:x val="9.1302257905940959E-3"/>
                  <c:y val="-3.8424194589041592E-3"/>
                </c:manualLayout>
              </c:layout>
              <c:showVal val="1"/>
            </c:dLbl>
            <c:dLbl>
              <c:idx val="3"/>
              <c:layout>
                <c:manualLayout>
                  <c:x val="1.2426476733399743E-2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1.0271455349296261E-2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9.8887528284169815E-3"/>
                  <c:y val="0"/>
                </c:manualLayout>
              </c:layout>
              <c:showVal val="1"/>
            </c:dLbl>
            <c:dLbl>
              <c:idx val="6"/>
              <c:layout>
                <c:manualLayout>
                  <c:x val="8.2406273570140853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6035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'PLAN FAM'!$A$3</c:f>
              <c:strCache>
                <c:ptCount val="1"/>
                <c:pt idx="0">
                  <c:v>Medicamentos (condon, pílulas, creme vaginal, comprimidos e outros)</c:v>
                </c:pt>
              </c:strCache>
            </c:strRef>
          </c:cat>
          <c:val>
            <c:numRef>
              <c:f>'PLAN FAM'!$C$3</c:f>
              <c:numCache>
                <c:formatCode>#,##0</c:formatCode>
                <c:ptCount val="1"/>
                <c:pt idx="0">
                  <c:v>27403</c:v>
                </c:pt>
              </c:numCache>
            </c:numRef>
          </c:val>
        </c:ser>
        <c:overlap val="100"/>
        <c:axId val="77117312"/>
        <c:axId val="77118848"/>
      </c:barChart>
      <c:catAx>
        <c:axId val="77117312"/>
        <c:scaling>
          <c:orientation val="minMax"/>
        </c:scaling>
        <c:delete val="1"/>
        <c:axPos val="l"/>
        <c:numFmt formatCode="[$-F400]h:mm:ss\ AM/PM" sourceLinked="0"/>
        <c:majorTickMark val="none"/>
        <c:tickLblPos val="low"/>
        <c:crossAx val="77118848"/>
        <c:crosses val="autoZero"/>
        <c:lblAlgn val="ctr"/>
        <c:lblOffset val="100"/>
      </c:catAx>
      <c:valAx>
        <c:axId val="77118848"/>
        <c:scaling>
          <c:orientation val="minMax"/>
        </c:scaling>
        <c:delete val="1"/>
        <c:axPos val="b"/>
        <c:majorGridlines/>
        <c:numFmt formatCode="#,##0" sourceLinked="1"/>
        <c:tickLblPos val="nextTo"/>
        <c:crossAx val="77117312"/>
        <c:crossesAt val="1"/>
        <c:crossBetween val="between"/>
      </c:valAx>
    </c:plotArea>
    <c:legend>
      <c:legendPos val="r"/>
      <c:layout>
        <c:manualLayout>
          <c:xMode val="edge"/>
          <c:yMode val="edge"/>
          <c:x val="0.79419647226300261"/>
          <c:y val="1.8672758794431813E-2"/>
          <c:w val="0.17258674763112244"/>
          <c:h val="0.11473768895989828"/>
        </c:manualLayout>
      </c:layout>
      <c:txPr>
        <a:bodyPr/>
        <a:lstStyle/>
        <a:p>
          <a:pPr>
            <a:defRPr sz="1600" b="1"/>
          </a:pPr>
          <a:endParaRPr lang="pt-BR"/>
        </a:p>
      </c:txPr>
    </c:legend>
    <c:plotVisOnly val="1"/>
  </c:chart>
  <c:spPr>
    <a:noFill/>
  </c:sp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lrMapOvr bg1="lt1" tx1="dk1" bg2="lt2" tx2="dk2" accent1="accent1" accent2="accent2" accent3="accent3" accent4="accent4" accent5="accent5" accent6="accent6" hlink="hlink" folHlink="folHlink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7.6561008414004969E-2"/>
          <c:y val="0.14727867910897288"/>
          <c:w val="0.90530961140056465"/>
          <c:h val="0.69758006415939389"/>
        </c:manualLayout>
      </c:layout>
      <c:bar3DChart>
        <c:barDir val="col"/>
        <c:grouping val="clustered"/>
        <c:ser>
          <c:idx val="0"/>
          <c:order val="0"/>
          <c:tx>
            <c:strRef>
              <c:f>SB!$C$3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c:spPr>
          <c:dLbls>
            <c:dLbl>
              <c:idx val="0"/>
              <c:layout>
                <c:manualLayout>
                  <c:x val="1.3140680948534707E-2"/>
                  <c:y val="-1.2702356287091255E-2"/>
                </c:manualLayout>
              </c:layout>
              <c:showVal val="1"/>
            </c:dLbl>
            <c:dLbl>
              <c:idx val="1"/>
              <c:layout>
                <c:manualLayout>
                  <c:x val="8.2129255928341926E-3"/>
                  <c:y val="-1.2702356287091255E-2"/>
                </c:manualLayout>
              </c:layout>
              <c:showVal val="1"/>
            </c:dLbl>
            <c:dLbl>
              <c:idx val="2"/>
              <c:layout>
                <c:manualLayout>
                  <c:x val="9.8887504260051027E-3"/>
                  <c:y val="-1.5877945358864068E-2"/>
                </c:manualLayout>
              </c:layout>
              <c:showVal val="1"/>
            </c:dLbl>
            <c:dLbl>
              <c:idx val="3"/>
              <c:layout>
                <c:manualLayout>
                  <c:x val="6.5924571715331145E-3"/>
                  <c:y val="-1.2702356287091199E-2"/>
                </c:manualLayout>
              </c:layout>
              <c:showVal val="1"/>
            </c:dLbl>
            <c:dLbl>
              <c:idx val="4"/>
              <c:layout>
                <c:manualLayout>
                  <c:x val="9.8887504260051027E-3"/>
                  <c:y val="-9.5202660093447727E-3"/>
                </c:manualLayout>
              </c:layout>
              <c:showVal val="1"/>
            </c:dLbl>
            <c:dLbl>
              <c:idx val="5"/>
              <c:layout>
                <c:manualLayout>
                  <c:x val="1.1520212527233608E-2"/>
                  <c:y val="-9.5267672153184768E-3"/>
                </c:manualLayout>
              </c:layout>
              <c:showVal val="1"/>
            </c:dLbl>
            <c:dLbl>
              <c:idx val="6"/>
              <c:layout>
                <c:manualLayout>
                  <c:x val="1.1520212527233608E-2"/>
                  <c:y val="-9.5267672153184768E-3"/>
                </c:manualLayout>
              </c:layout>
              <c:showVal val="1"/>
            </c:dLbl>
            <c:dLbl>
              <c:idx val="7"/>
              <c:layout>
                <c:manualLayout>
                  <c:x val="9.8887504260051027E-3"/>
                  <c:y val="-9.5267672153184768E-3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SB!$B$5:$B$12</c:f>
              <c:strCache>
                <c:ptCount val="8"/>
                <c:pt idx="0">
                  <c:v>Aplicação de selante  </c:v>
                </c:pt>
                <c:pt idx="1">
                  <c:v>Aplicação de  flúor</c:v>
                </c:pt>
                <c:pt idx="2">
                  <c:v>Atend/ Urgência  </c:v>
                </c:pt>
                <c:pt idx="3">
                  <c:v>1º Consulta  </c:v>
                </c:pt>
                <c:pt idx="4">
                  <c:v>Orientação higiene bucal</c:v>
                </c:pt>
                <c:pt idx="5">
                  <c:v>Restaurações </c:v>
                </c:pt>
                <c:pt idx="6">
                  <c:v>Exodontias </c:v>
                </c:pt>
                <c:pt idx="7">
                  <c:v>Raspagens sub/supra </c:v>
                </c:pt>
              </c:strCache>
            </c:strRef>
          </c:cat>
          <c:val>
            <c:numRef>
              <c:f>SB!$C$5:$C$12</c:f>
              <c:numCache>
                <c:formatCode>General</c:formatCode>
                <c:ptCount val="8"/>
                <c:pt idx="0">
                  <c:v>626</c:v>
                </c:pt>
                <c:pt idx="1">
                  <c:v>476</c:v>
                </c:pt>
                <c:pt idx="2">
                  <c:v>911</c:v>
                </c:pt>
                <c:pt idx="3">
                  <c:v>1594</c:v>
                </c:pt>
                <c:pt idx="4">
                  <c:v>1317</c:v>
                </c:pt>
                <c:pt idx="5">
                  <c:v>3373</c:v>
                </c:pt>
                <c:pt idx="6">
                  <c:v>1106</c:v>
                </c:pt>
                <c:pt idx="7">
                  <c:v>4164</c:v>
                </c:pt>
              </c:numCache>
            </c:numRef>
          </c:val>
          <c:shape val="cylinder"/>
        </c:ser>
        <c:gapWidth val="87"/>
        <c:shape val="box"/>
        <c:axId val="77324672"/>
        <c:axId val="77326208"/>
        <c:axId val="0"/>
      </c:bar3DChart>
      <c:catAx>
        <c:axId val="77324672"/>
        <c:scaling>
          <c:orientation val="minMax"/>
        </c:scaling>
        <c:axPos val="b"/>
        <c:numFmt formatCode="[$-F400]h:mm:ss\ AM/PM" sourceLinked="0"/>
        <c:tickLblPos val="nextTo"/>
        <c:txPr>
          <a:bodyPr rot="0" vert="horz" anchor="t" anchorCtr="0"/>
          <a:lstStyle/>
          <a:p>
            <a:pPr>
              <a:defRPr sz="1200" b="1"/>
            </a:pPr>
            <a:endParaRPr lang="pt-BR"/>
          </a:p>
        </c:txPr>
        <c:crossAx val="77326208"/>
        <c:crosses val="autoZero"/>
        <c:auto val="1"/>
        <c:lblAlgn val="ctr"/>
        <c:lblOffset val="100"/>
      </c:catAx>
      <c:valAx>
        <c:axId val="77326208"/>
        <c:scaling>
          <c:orientation val="minMax"/>
        </c:scaling>
        <c:delete val="1"/>
        <c:axPos val="l"/>
        <c:majorGridlines/>
        <c:numFmt formatCode="General" sourceLinked="0"/>
        <c:majorTickMark val="none"/>
        <c:tickLblPos val="nextTo"/>
        <c:crossAx val="77324672"/>
        <c:crosses val="autoZero"/>
        <c:crossBetween val="between"/>
      </c:valAx>
    </c:plotArea>
    <c:plotVisOnly val="1"/>
  </c:chart>
  <c:spPr>
    <a:noFill/>
    <a:ln>
      <a:noFill/>
    </a:ln>
  </c:spPr>
  <c:externalData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v>2019</c:v>
          </c:tx>
          <c:spPr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dLbl>
              <c:idx val="0"/>
              <c:layout>
                <c:manualLayout>
                  <c:x val="1.4833129242625422E-2"/>
                  <c:y val="-1.2728719172633282E-2"/>
                </c:manualLayout>
              </c:layout>
              <c:showVal val="1"/>
            </c:dLbl>
            <c:dLbl>
              <c:idx val="1"/>
              <c:layout>
                <c:manualLayout>
                  <c:x val="2.1425371580918479E-2"/>
                  <c:y val="3.1821797931583275E-3"/>
                </c:manualLayout>
              </c:layout>
              <c:showVal val="1"/>
            </c:dLbl>
            <c:dLbl>
              <c:idx val="2"/>
              <c:layout>
                <c:manualLayout>
                  <c:x val="1.5364461021319721E-2"/>
                  <c:y val="-1.5910871545099198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SB!$B$20:$B$22</c:f>
              <c:strCache>
                <c:ptCount val="3"/>
                <c:pt idx="0">
                  <c:v>Aplicação tópica de flúor</c:v>
                </c:pt>
                <c:pt idx="1">
                  <c:v>Higiene Bucal supervisionada </c:v>
                </c:pt>
                <c:pt idx="2">
                  <c:v>Evidenciação de placa bacteriana </c:v>
                </c:pt>
              </c:strCache>
            </c:strRef>
          </c:cat>
          <c:val>
            <c:numRef>
              <c:f>SB!$C$20:$C$22</c:f>
              <c:numCache>
                <c:formatCode>General</c:formatCode>
                <c:ptCount val="3"/>
                <c:pt idx="0">
                  <c:v>650</c:v>
                </c:pt>
                <c:pt idx="1">
                  <c:v>3139</c:v>
                </c:pt>
                <c:pt idx="2">
                  <c:v>2049</c:v>
                </c:pt>
              </c:numCache>
            </c:numRef>
          </c:val>
          <c:shape val="cylinder"/>
        </c:ser>
        <c:shape val="box"/>
        <c:axId val="84629376"/>
        <c:axId val="84630912"/>
        <c:axId val="0"/>
      </c:bar3DChart>
      <c:catAx>
        <c:axId val="84629376"/>
        <c:scaling>
          <c:orientation val="minMax"/>
        </c:scaling>
        <c:axPos val="l"/>
        <c:majorGridlines/>
        <c:numFmt formatCode="[$-F400]h:mm:ss\ AM/PM" sourceLinked="0"/>
        <c:majorTickMark val="none"/>
        <c:tickLblPos val="nextTo"/>
        <c:txPr>
          <a:bodyPr rot="0" vert="horz" anchor="t" anchorCtr="0"/>
          <a:lstStyle/>
          <a:p>
            <a:pPr>
              <a:defRPr sz="2000" b="1"/>
            </a:pPr>
            <a:endParaRPr lang="pt-BR"/>
          </a:p>
        </c:txPr>
        <c:crossAx val="84630912"/>
        <c:crosses val="autoZero"/>
        <c:auto val="1"/>
        <c:lblAlgn val="ctr"/>
        <c:lblOffset val="100"/>
      </c:catAx>
      <c:valAx>
        <c:axId val="84630912"/>
        <c:scaling>
          <c:orientation val="minMax"/>
        </c:scaling>
        <c:delete val="1"/>
        <c:axPos val="b"/>
        <c:majorGridlines/>
        <c:numFmt formatCode="General" sourceLinked="0"/>
        <c:majorTickMark val="none"/>
        <c:tickLblPos val="nextTo"/>
        <c:crossAx val="84629376"/>
        <c:crosses val="autoZero"/>
        <c:crossBetween val="between"/>
      </c:valAx>
    </c:plotArea>
    <c:plotVisOnly val="1"/>
  </c:chart>
  <c:spPr>
    <a:noFill/>
    <a:ln>
      <a:noFill/>
    </a:ln>
  </c:sp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plotArea>
      <c:layout>
        <c:manualLayout>
          <c:layoutTarget val="inner"/>
          <c:xMode val="edge"/>
          <c:yMode val="edge"/>
          <c:x val="0.10336102584634549"/>
          <c:y val="0.11997024067935698"/>
          <c:w val="0.88113717247208501"/>
          <c:h val="0.47279903132768147"/>
        </c:manualLayout>
      </c:layout>
      <c:barChart>
        <c:barDir val="col"/>
        <c:grouping val="clustered"/>
        <c:ser>
          <c:idx val="0"/>
          <c:order val="0"/>
          <c:tx>
            <c:strRef>
              <c:f>SB!$C$34</c:f>
              <c:strCache>
                <c:ptCount val="1"/>
                <c:pt idx="0">
                  <c:v>1º QD/19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6"/>
              <c:layout>
                <c:manualLayout>
                  <c:x val="-7.7683615819209101E-2"/>
                  <c:y val="-1.2011930211252965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pt-BR"/>
              </a:p>
            </c:txPr>
            <c:showVal val="1"/>
          </c:dLbls>
          <c:cat>
            <c:strRef>
              <c:f>SB!$B$35:$B$41</c:f>
              <c:strCache>
                <c:ptCount val="7"/>
                <c:pt idx="0">
                  <c:v>Aplicação de selante  </c:v>
                </c:pt>
                <c:pt idx="1">
                  <c:v>Aplicação de  flúor</c:v>
                </c:pt>
                <c:pt idx="2">
                  <c:v> Atend/ Urgência  </c:v>
                </c:pt>
                <c:pt idx="3">
                  <c:v>Orientação higiene bucal</c:v>
                </c:pt>
                <c:pt idx="4">
                  <c:v>Restaurações dentes </c:v>
                </c:pt>
                <c:pt idx="5">
                  <c:v>Exodontias </c:v>
                </c:pt>
                <c:pt idx="6">
                  <c:v>Raspagens sub/supra </c:v>
                </c:pt>
              </c:strCache>
            </c:strRef>
          </c:cat>
          <c:val>
            <c:numRef>
              <c:f>SB!$C$35:$C$41</c:f>
              <c:numCache>
                <c:formatCode>General</c:formatCode>
                <c:ptCount val="7"/>
                <c:pt idx="0">
                  <c:v>626</c:v>
                </c:pt>
                <c:pt idx="1">
                  <c:v>476</c:v>
                </c:pt>
                <c:pt idx="2">
                  <c:v>911</c:v>
                </c:pt>
                <c:pt idx="3">
                  <c:v>1317</c:v>
                </c:pt>
                <c:pt idx="4">
                  <c:v>3373</c:v>
                </c:pt>
                <c:pt idx="5">
                  <c:v>1106</c:v>
                </c:pt>
                <c:pt idx="6">
                  <c:v>4164</c:v>
                </c:pt>
              </c:numCache>
            </c:numRef>
          </c:val>
        </c:ser>
        <c:ser>
          <c:idx val="1"/>
          <c:order val="1"/>
          <c:tx>
            <c:strRef>
              <c:f>SB!$D$34</c:f>
              <c:strCache>
                <c:ptCount val="1"/>
                <c:pt idx="0">
                  <c:v>1º QD/18</c:v>
                </c:pt>
              </c:strCache>
            </c:strRef>
          </c:tx>
          <c:spPr>
            <a:solidFill>
              <a:srgbClr val="0070C0"/>
            </a:solidFill>
          </c:spPr>
          <c:dLbls>
            <c:dLbl>
              <c:idx val="0"/>
              <c:layout>
                <c:manualLayout>
                  <c:x val="2.8248587570621472E-2"/>
                  <c:y val="-3.3633404591508306E-2"/>
                </c:manualLayout>
              </c:layout>
              <c:showVal val="1"/>
            </c:dLbl>
            <c:dLbl>
              <c:idx val="1"/>
              <c:layout>
                <c:manualLayout>
                  <c:x val="1.9774011299435051E-2"/>
                  <c:y val="-2.1621474380255346E-2"/>
                </c:manualLayout>
              </c:layout>
              <c:showVal val="1"/>
            </c:dLbl>
            <c:dLbl>
              <c:idx val="2"/>
              <c:layout>
                <c:manualLayout>
                  <c:x val="1.4124293785310786E-2"/>
                  <c:y val="-4.3242948760510679E-2"/>
                </c:manualLayout>
              </c:layout>
              <c:showVal val="1"/>
            </c:dLbl>
            <c:dLbl>
              <c:idx val="3"/>
              <c:layout>
                <c:manualLayout>
                  <c:x val="2.1186440677966115E-2"/>
                  <c:y val="2.4023860422505957E-3"/>
                </c:manualLayout>
              </c:layout>
              <c:showVal val="1"/>
            </c:dLbl>
            <c:dLbl>
              <c:idx val="5"/>
              <c:layout>
                <c:manualLayout>
                  <c:x val="2.824858757062159E-2"/>
                  <c:y val="2.4023860422505957E-3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pt-BR"/>
              </a:p>
            </c:txPr>
            <c:showVal val="1"/>
          </c:dLbls>
          <c:cat>
            <c:strRef>
              <c:f>SB!$B$35:$B$41</c:f>
              <c:strCache>
                <c:ptCount val="7"/>
                <c:pt idx="0">
                  <c:v>Aplicação de selante  </c:v>
                </c:pt>
                <c:pt idx="1">
                  <c:v>Aplicação de  flúor</c:v>
                </c:pt>
                <c:pt idx="2">
                  <c:v> Atend/ Urgência  </c:v>
                </c:pt>
                <c:pt idx="3">
                  <c:v>Orientação higiene bucal</c:v>
                </c:pt>
                <c:pt idx="4">
                  <c:v>Restaurações dentes </c:v>
                </c:pt>
                <c:pt idx="5">
                  <c:v>Exodontias </c:v>
                </c:pt>
                <c:pt idx="6">
                  <c:v>Raspagens sub/supra </c:v>
                </c:pt>
              </c:strCache>
            </c:strRef>
          </c:cat>
          <c:val>
            <c:numRef>
              <c:f>SB!$D$35:$D$41</c:f>
              <c:numCache>
                <c:formatCode>General</c:formatCode>
                <c:ptCount val="7"/>
                <c:pt idx="0">
                  <c:v>777</c:v>
                </c:pt>
                <c:pt idx="1">
                  <c:v>421</c:v>
                </c:pt>
                <c:pt idx="2">
                  <c:v>1012</c:v>
                </c:pt>
                <c:pt idx="3">
                  <c:v>940</c:v>
                </c:pt>
                <c:pt idx="4">
                  <c:v>2193</c:v>
                </c:pt>
                <c:pt idx="5">
                  <c:v>957</c:v>
                </c:pt>
                <c:pt idx="6">
                  <c:v>4787</c:v>
                </c:pt>
              </c:numCache>
            </c:numRef>
          </c:val>
        </c:ser>
        <c:dLbls>
          <c:showVal val="1"/>
        </c:dLbls>
        <c:overlap val="-25"/>
        <c:axId val="77993088"/>
        <c:axId val="77994624"/>
      </c:barChart>
      <c:catAx>
        <c:axId val="779930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/>
            </a:pPr>
            <a:endParaRPr lang="pt-BR"/>
          </a:p>
        </c:txPr>
        <c:crossAx val="77994624"/>
        <c:crosses val="autoZero"/>
        <c:auto val="1"/>
        <c:lblAlgn val="ctr"/>
        <c:lblOffset val="100"/>
      </c:catAx>
      <c:valAx>
        <c:axId val="77994624"/>
        <c:scaling>
          <c:orientation val="minMax"/>
        </c:scaling>
        <c:delete val="1"/>
        <c:axPos val="l"/>
        <c:numFmt formatCode="General" sourceLinked="1"/>
        <c:tickLblPos val="nextTo"/>
        <c:crossAx val="7799308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400"/>
          </a:pPr>
          <a:endParaRPr lang="pt-BR"/>
        </a:p>
      </c:txPr>
    </c:legend>
    <c:plotVisOnly val="1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EPI!$A$20</c:f>
              <c:strCache>
                <c:ptCount val="1"/>
                <c:pt idx="0">
                  <c:v>Casas Tratadas</c:v>
                </c:pt>
              </c:strCache>
            </c:strRef>
          </c:tx>
          <c:dLbls>
            <c:dLbl>
              <c:idx val="1"/>
              <c:layout>
                <c:manualLayout>
                  <c:x val="0"/>
                  <c:y val="-8.3333333333333467E-2"/>
                </c:manualLayout>
              </c:layout>
              <c:showVal val="1"/>
            </c:dLbl>
            <c:txPr>
              <a:bodyPr/>
              <a:lstStyle/>
              <a:p>
                <a:pPr>
                  <a:defRPr sz="3200"/>
                </a:pPr>
                <a:endParaRPr lang="pt-BR"/>
              </a:p>
            </c:txPr>
            <c:showVal val="1"/>
          </c:dLbls>
          <c:cat>
            <c:strRef>
              <c:f>EPI!$B$19:$C$19</c:f>
              <c:strCache>
                <c:ptCount val="2"/>
                <c:pt idx="0">
                  <c:v>1º QD/2019</c:v>
                </c:pt>
                <c:pt idx="1">
                  <c:v>1º QD/2018</c:v>
                </c:pt>
              </c:strCache>
            </c:strRef>
          </c:cat>
          <c:val>
            <c:numRef>
              <c:f>EPI!$B$20:$C$20</c:f>
              <c:numCache>
                <c:formatCode>#,##0</c:formatCode>
                <c:ptCount val="2"/>
                <c:pt idx="0">
                  <c:v>30580</c:v>
                </c:pt>
                <c:pt idx="1">
                  <c:v>19770</c:v>
                </c:pt>
              </c:numCache>
            </c:numRef>
          </c:val>
        </c:ser>
        <c:ser>
          <c:idx val="1"/>
          <c:order val="1"/>
          <c:tx>
            <c:strRef>
              <c:f>EPI!$A$21</c:f>
              <c:strCache>
                <c:ptCount val="1"/>
                <c:pt idx="0">
                  <c:v>Casas Borrifadas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3.6478432651445201E-2"/>
                </c:manualLayout>
              </c:layout>
              <c:showVal val="1"/>
            </c:dLbl>
            <c:dLbl>
              <c:idx val="1"/>
              <c:layout>
                <c:manualLayout>
                  <c:x val="8.3333333333333343E-2"/>
                  <c:y val="-3.7037037037037056E-2"/>
                </c:manualLayout>
              </c:layout>
              <c:showVal val="1"/>
            </c:dLbl>
            <c:txPr>
              <a:bodyPr/>
              <a:lstStyle/>
              <a:p>
                <a:pPr>
                  <a:defRPr sz="2800"/>
                </a:pPr>
                <a:endParaRPr lang="pt-BR"/>
              </a:p>
            </c:txPr>
            <c:showVal val="1"/>
          </c:dLbls>
          <c:cat>
            <c:strRef>
              <c:f>EPI!$B$19:$C$19</c:f>
              <c:strCache>
                <c:ptCount val="2"/>
                <c:pt idx="0">
                  <c:v>1º QD/2019</c:v>
                </c:pt>
                <c:pt idx="1">
                  <c:v>1º QD/2018</c:v>
                </c:pt>
              </c:strCache>
            </c:strRef>
          </c:cat>
          <c:val>
            <c:numRef>
              <c:f>EPI!$B$21:$C$21</c:f>
              <c:numCache>
                <c:formatCode>#,##0</c:formatCode>
                <c:ptCount val="2"/>
                <c:pt idx="0">
                  <c:v>194522</c:v>
                </c:pt>
                <c:pt idx="1">
                  <c:v>1205</c:v>
                </c:pt>
              </c:numCache>
            </c:numRef>
          </c:val>
        </c:ser>
        <c:dLbls>
          <c:showVal val="1"/>
        </c:dLbls>
        <c:shape val="box"/>
        <c:axId val="78045184"/>
        <c:axId val="78046720"/>
        <c:axId val="0"/>
      </c:bar3DChart>
      <c:catAx>
        <c:axId val="7804518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 b="1"/>
            </a:pPr>
            <a:endParaRPr lang="pt-BR"/>
          </a:p>
        </c:txPr>
        <c:crossAx val="78046720"/>
        <c:crosses val="autoZero"/>
        <c:auto val="1"/>
        <c:lblAlgn val="ctr"/>
        <c:lblOffset val="100"/>
      </c:catAx>
      <c:valAx>
        <c:axId val="78046720"/>
        <c:scaling>
          <c:orientation val="minMax"/>
        </c:scaling>
        <c:delete val="1"/>
        <c:axPos val="l"/>
        <c:numFmt formatCode="#,##0" sourceLinked="1"/>
        <c:majorTickMark val="none"/>
        <c:tickLblPos val="nextTo"/>
        <c:crossAx val="7804518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000" b="1"/>
          </a:pPr>
          <a:endParaRPr lang="pt-BR"/>
        </a:p>
      </c:txPr>
    </c:legend>
    <c:plotVisOnly val="1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EPI!$B$71</c:f>
              <c:strCache>
                <c:ptCount val="1"/>
                <c:pt idx="0">
                  <c:v>1º QD/2019</c:v>
                </c:pt>
              </c:strCache>
            </c:strRef>
          </c:tx>
          <c:dLbls>
            <c:txPr>
              <a:bodyPr/>
              <a:lstStyle/>
              <a:p>
                <a:pPr>
                  <a:defRPr sz="3200"/>
                </a:pPr>
                <a:endParaRPr lang="pt-BR"/>
              </a:p>
            </c:txPr>
            <c:showVal val="1"/>
          </c:dLbls>
          <c:cat>
            <c:strRef>
              <c:f>EPI!$A$72:$A$75</c:f>
              <c:strCache>
                <c:ptCount val="4"/>
                <c:pt idx="0">
                  <c:v>Terrenos Baldios Tratados</c:v>
                </c:pt>
                <c:pt idx="1">
                  <c:v>Terrenos Baldios Pesquisados</c:v>
                </c:pt>
                <c:pt idx="2">
                  <c:v>Casas Pesquisadas</c:v>
                </c:pt>
                <c:pt idx="3">
                  <c:v>Exames de Identificação de Larvas</c:v>
                </c:pt>
              </c:strCache>
            </c:strRef>
          </c:cat>
          <c:val>
            <c:numRef>
              <c:f>EPI!$B$72:$B$75</c:f>
              <c:numCache>
                <c:formatCode>General</c:formatCode>
                <c:ptCount val="4"/>
                <c:pt idx="0" formatCode="#,##0">
                  <c:v>1540</c:v>
                </c:pt>
                <c:pt idx="1">
                  <c:v>0</c:v>
                </c:pt>
                <c:pt idx="2" formatCode="#,##0">
                  <c:v>1521</c:v>
                </c:pt>
                <c:pt idx="3" formatCode="#,##0">
                  <c:v>13089</c:v>
                </c:pt>
              </c:numCache>
            </c:numRef>
          </c:val>
        </c:ser>
        <c:ser>
          <c:idx val="1"/>
          <c:order val="1"/>
          <c:tx>
            <c:strRef>
              <c:f>EPI!$C$71</c:f>
              <c:strCache>
                <c:ptCount val="1"/>
                <c:pt idx="0">
                  <c:v>1º QD/18</c:v>
                </c:pt>
              </c:strCache>
            </c:strRef>
          </c:tx>
          <c:dLbls>
            <c:dLbl>
              <c:idx val="0"/>
              <c:layout>
                <c:manualLayout>
                  <c:x val="5.7017543859649224E-2"/>
                  <c:y val="-5.6120665617607882E-2"/>
                </c:manualLayout>
              </c:layout>
              <c:showVal val="1"/>
            </c:dLbl>
            <c:dLbl>
              <c:idx val="2"/>
              <c:layout>
                <c:manualLayout>
                  <c:x val="4.2397660818713538E-2"/>
                  <c:y val="-5.6120665617607882E-2"/>
                </c:manualLayout>
              </c:layout>
              <c:showVal val="1"/>
            </c:dLbl>
            <c:txPr>
              <a:bodyPr/>
              <a:lstStyle/>
              <a:p>
                <a:pPr>
                  <a:defRPr sz="3200"/>
                </a:pPr>
                <a:endParaRPr lang="pt-BR"/>
              </a:p>
            </c:txPr>
            <c:showVal val="1"/>
          </c:dLbls>
          <c:cat>
            <c:strRef>
              <c:f>EPI!$A$72:$A$75</c:f>
              <c:strCache>
                <c:ptCount val="4"/>
                <c:pt idx="0">
                  <c:v>Terrenos Baldios Tratados</c:v>
                </c:pt>
                <c:pt idx="1">
                  <c:v>Terrenos Baldios Pesquisados</c:v>
                </c:pt>
                <c:pt idx="2">
                  <c:v>Casas Pesquisadas</c:v>
                </c:pt>
                <c:pt idx="3">
                  <c:v>Exames de Identificação de Larvas</c:v>
                </c:pt>
              </c:strCache>
            </c:strRef>
          </c:cat>
          <c:val>
            <c:numRef>
              <c:f>EPI!$C$72:$C$75</c:f>
              <c:numCache>
                <c:formatCode>General</c:formatCode>
                <c:ptCount val="4"/>
                <c:pt idx="0">
                  <c:v>930</c:v>
                </c:pt>
                <c:pt idx="1">
                  <c:v>90</c:v>
                </c:pt>
                <c:pt idx="2">
                  <c:v>1714</c:v>
                </c:pt>
                <c:pt idx="3">
                  <c:v>4803</c:v>
                </c:pt>
              </c:numCache>
            </c:numRef>
          </c:val>
        </c:ser>
        <c:dLbls>
          <c:showVal val="1"/>
        </c:dLbls>
        <c:shape val="box"/>
        <c:axId val="84789888"/>
        <c:axId val="84795776"/>
        <c:axId val="0"/>
      </c:bar3DChart>
      <c:catAx>
        <c:axId val="847898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/>
            </a:pPr>
            <a:endParaRPr lang="pt-BR"/>
          </a:p>
        </c:txPr>
        <c:crossAx val="84795776"/>
        <c:crosses val="autoZero"/>
        <c:auto val="1"/>
        <c:lblAlgn val="ctr"/>
        <c:lblOffset val="100"/>
      </c:catAx>
      <c:valAx>
        <c:axId val="84795776"/>
        <c:scaling>
          <c:orientation val="minMax"/>
        </c:scaling>
        <c:delete val="1"/>
        <c:axPos val="l"/>
        <c:numFmt formatCode="#,##0" sourceLinked="1"/>
        <c:tickLblPos val="nextTo"/>
        <c:crossAx val="8478988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400"/>
          </a:pPr>
          <a:endParaRPr lang="pt-BR"/>
        </a:p>
      </c:txPr>
    </c:legend>
    <c:plotVisOnly val="1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pt-BR" sz="2400" dirty="0"/>
              <a:t>COBERTURA VACINAL EM MENOR DE 1 ANO </a:t>
            </a:r>
          </a:p>
        </c:rich>
      </c:tx>
      <c:layout>
        <c:manualLayout>
          <c:xMode val="edge"/>
          <c:yMode val="edge"/>
          <c:x val="0.18780213650124464"/>
          <c:y val="7.0682534229421431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5.0244467619136111E-2"/>
          <c:y val="0.15998271994424398"/>
          <c:w val="0.94975553238086963"/>
          <c:h val="0.7388768408722175"/>
        </c:manualLayout>
      </c:layout>
      <c:bar3DChart>
        <c:barDir val="col"/>
        <c:grouping val="clustered"/>
        <c:ser>
          <c:idx val="0"/>
          <c:order val="0"/>
          <c:tx>
            <c:v>2019</c:v>
          </c:tx>
          <c:spPr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dLbl>
              <c:idx val="0"/>
              <c:layout>
                <c:manualLayout>
                  <c:x val="9.8887528284169919E-3"/>
                  <c:y val="-1.5910898965791568E-2"/>
                </c:manualLayout>
              </c:layout>
              <c:showVal val="1"/>
            </c:dLbl>
            <c:dLbl>
              <c:idx val="1"/>
              <c:layout>
                <c:manualLayout>
                  <c:x val="4.3099129945479491E-3"/>
                  <c:y val="-1.5910898965791568E-2"/>
                </c:manualLayout>
              </c:layout>
              <c:showVal val="1"/>
            </c:dLbl>
            <c:dLbl>
              <c:idx val="2"/>
              <c:layout>
                <c:manualLayout>
                  <c:x val="9.3818569157162503E-3"/>
                  <c:y val="-9.546539379475031E-3"/>
                </c:manualLayout>
              </c:layout>
              <c:showVal val="1"/>
            </c:dLbl>
            <c:dLbl>
              <c:idx val="3"/>
              <c:layout>
                <c:manualLayout>
                  <c:x val="6.5925018856112924E-3"/>
                  <c:y val="-2.22752585521084E-2"/>
                </c:manualLayout>
              </c:layout>
              <c:showVal val="1"/>
            </c:dLbl>
            <c:dLbl>
              <c:idx val="4"/>
              <c:layout>
                <c:manualLayout>
                  <c:x val="6.84763689953079E-3"/>
                  <c:y val="-7.6848389178083053E-3"/>
                </c:manualLayout>
              </c:layout>
              <c:showVal val="1"/>
            </c:dLbl>
            <c:dLbl>
              <c:idx val="5"/>
              <c:layout>
                <c:manualLayout>
                  <c:x val="8.2406273570140853E-3"/>
                  <c:y val="-6.3643595863166324E-3"/>
                </c:manualLayout>
              </c:layout>
              <c:showVal val="1"/>
            </c:dLbl>
            <c:dLbl>
              <c:idx val="6"/>
              <c:layout>
                <c:manualLayout>
                  <c:x val="6.5925018856112924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4.9443764142084717E-3"/>
                  <c:y val="-2.5457438345266509E-2"/>
                </c:manualLayout>
              </c:layout>
              <c:showVal val="1"/>
            </c:dLbl>
            <c:dLbl>
              <c:idx val="8"/>
              <c:layout>
                <c:manualLayout>
                  <c:x val="4.9443764142084734E-3"/>
                  <c:y val="0"/>
                </c:manualLayout>
              </c:layout>
              <c:showVal val="1"/>
            </c:dLbl>
            <c:spPr>
              <a:noFill/>
            </c:spPr>
            <c:txPr>
              <a:bodyPr/>
              <a:lstStyle/>
              <a:p>
                <a:pPr>
                  <a:defRPr sz="1800" b="1"/>
                </a:pPr>
                <a:endParaRPr lang="pt-BR"/>
              </a:p>
            </c:txPr>
            <c:showVal val="1"/>
          </c:dLbls>
          <c:cat>
            <c:strRef>
              <c:f>EPI!$A$9:$A$16</c:f>
              <c:strCache>
                <c:ptCount val="8"/>
                <c:pt idx="0">
                  <c:v>BCG</c:v>
                </c:pt>
                <c:pt idx="1">
                  <c:v>VIP</c:v>
                </c:pt>
                <c:pt idx="2">
                  <c:v>Pentavalente</c:v>
                </c:pt>
                <c:pt idx="3">
                  <c:v>Meningo C</c:v>
                </c:pt>
                <c:pt idx="4">
                  <c:v>Pneumo 10</c:v>
                </c:pt>
                <c:pt idx="5">
                  <c:v>Triviral</c:v>
                </c:pt>
                <c:pt idx="6">
                  <c:v>Febre Amarela</c:v>
                </c:pt>
                <c:pt idx="7">
                  <c:v>Rotavirus</c:v>
                </c:pt>
              </c:strCache>
            </c:strRef>
          </c:cat>
          <c:val>
            <c:numRef>
              <c:f>EPI!$B$9:$B$16</c:f>
              <c:numCache>
                <c:formatCode>0.00%</c:formatCode>
                <c:ptCount val="8"/>
                <c:pt idx="0">
                  <c:v>1.0392999999999959</c:v>
                </c:pt>
                <c:pt idx="1">
                  <c:v>1.0027999999999961</c:v>
                </c:pt>
                <c:pt idx="2">
                  <c:v>1.0673999999999961</c:v>
                </c:pt>
                <c:pt idx="3">
                  <c:v>1.0617999999999956</c:v>
                </c:pt>
                <c:pt idx="4">
                  <c:v>0.94660000000000177</c:v>
                </c:pt>
                <c:pt idx="5">
                  <c:v>1.0757999999999956</c:v>
                </c:pt>
                <c:pt idx="6">
                  <c:v>1.0336999999999956</c:v>
                </c:pt>
                <c:pt idx="7">
                  <c:v>0.91010000000000002</c:v>
                </c:pt>
              </c:numCache>
            </c:numRef>
          </c:val>
          <c:shape val="cylinder"/>
        </c:ser>
        <c:ser>
          <c:idx val="1"/>
          <c:order val="1"/>
          <c:tx>
            <c:v>2018</c:v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1.2933242872441155E-2"/>
                  <c:y val="-1.1527258376712549E-2"/>
                </c:manualLayout>
              </c:layout>
              <c:showVal val="1"/>
            </c:dLbl>
            <c:dLbl>
              <c:idx val="1"/>
              <c:layout>
                <c:manualLayout>
                  <c:x val="1.1791623992761745E-2"/>
                  <c:y val="-1.8432839093204149E-2"/>
                </c:manualLayout>
              </c:layout>
              <c:showVal val="1"/>
            </c:dLbl>
            <c:dLbl>
              <c:idx val="2"/>
              <c:layout>
                <c:manualLayout>
                  <c:x val="1.24264767333998E-2"/>
                  <c:y val="-1.33889588383791E-2"/>
                </c:manualLayout>
              </c:layout>
              <c:showVal val="1"/>
            </c:dLbl>
            <c:dLbl>
              <c:idx val="3"/>
              <c:layout>
                <c:manualLayout>
                  <c:x val="1.2426476733399743E-2"/>
                  <c:y val="-9.5465393794750397E-3"/>
                </c:manualLayout>
              </c:layout>
              <c:showVal val="1"/>
            </c:dLbl>
            <c:dLbl>
              <c:idx val="4"/>
              <c:layout>
                <c:manualLayout>
                  <c:x val="3.7769648143776188E-2"/>
                  <c:y val="-6.3642951841599718E-3"/>
                </c:manualLayout>
              </c:layout>
              <c:showVal val="1"/>
            </c:dLbl>
            <c:dLbl>
              <c:idx val="5"/>
              <c:layout>
                <c:manualLayout>
                  <c:x val="9.8887528284170891E-3"/>
                  <c:y val="-9.546539379475031E-3"/>
                </c:manualLayout>
              </c:layout>
              <c:showVal val="1"/>
            </c:dLbl>
            <c:dLbl>
              <c:idx val="6"/>
              <c:layout>
                <c:manualLayout>
                  <c:x val="1.8129380185430987E-2"/>
                  <c:y val="3.182179793158327E-3"/>
                </c:manualLayout>
              </c:layout>
              <c:showVal val="1"/>
            </c:dLbl>
            <c:dLbl>
              <c:idx val="7"/>
              <c:layout>
                <c:manualLayout>
                  <c:x val="1.1536878299819845E-2"/>
                  <c:y val="3.182179793158327E-3"/>
                </c:manualLayout>
              </c:layout>
              <c:showVal val="1"/>
            </c:dLbl>
            <c:dLbl>
              <c:idx val="8"/>
              <c:layout>
                <c:manualLayout>
                  <c:x val="4.9443764142086113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pt-BR"/>
              </a:p>
            </c:txPr>
            <c:showVal val="1"/>
          </c:dLbls>
          <c:cat>
            <c:strRef>
              <c:f>EPI!$A$9:$A$16</c:f>
              <c:strCache>
                <c:ptCount val="8"/>
                <c:pt idx="0">
                  <c:v>BCG</c:v>
                </c:pt>
                <c:pt idx="1">
                  <c:v>VIP</c:v>
                </c:pt>
                <c:pt idx="2">
                  <c:v>Pentavalente</c:v>
                </c:pt>
                <c:pt idx="3">
                  <c:v>Meningo C</c:v>
                </c:pt>
                <c:pt idx="4">
                  <c:v>Pneumo 10</c:v>
                </c:pt>
                <c:pt idx="5">
                  <c:v>Triviral</c:v>
                </c:pt>
                <c:pt idx="6">
                  <c:v>Febre Amarela</c:v>
                </c:pt>
                <c:pt idx="7">
                  <c:v>Rotavirus</c:v>
                </c:pt>
              </c:strCache>
            </c:strRef>
          </c:cat>
          <c:val>
            <c:numRef>
              <c:f>EPI!$C$9:$C$16</c:f>
              <c:numCache>
                <c:formatCode>0%</c:formatCode>
                <c:ptCount val="8"/>
                <c:pt idx="0">
                  <c:v>0.82000000000000062</c:v>
                </c:pt>
                <c:pt idx="1">
                  <c:v>0.82000000000000062</c:v>
                </c:pt>
                <c:pt idx="2">
                  <c:v>0.62000000000000177</c:v>
                </c:pt>
                <c:pt idx="3">
                  <c:v>0.89</c:v>
                </c:pt>
                <c:pt idx="4">
                  <c:v>0.91</c:v>
                </c:pt>
                <c:pt idx="5">
                  <c:v>0.64000000000000201</c:v>
                </c:pt>
                <c:pt idx="6">
                  <c:v>0.77000000000000202</c:v>
                </c:pt>
                <c:pt idx="7">
                  <c:v>0.88</c:v>
                </c:pt>
              </c:numCache>
            </c:numRef>
          </c:val>
          <c:shape val="cylinder"/>
        </c:ser>
        <c:gapWidth val="86"/>
        <c:gapDepth val="286"/>
        <c:shape val="box"/>
        <c:axId val="120473088"/>
        <c:axId val="120474624"/>
        <c:axId val="0"/>
      </c:bar3DChart>
      <c:catAx>
        <c:axId val="120473088"/>
        <c:scaling>
          <c:orientation val="minMax"/>
        </c:scaling>
        <c:axPos val="b"/>
        <c:majorGridlines/>
        <c:numFmt formatCode="[$-F400]h:mm:ss\ AM/PM" sourceLinked="0"/>
        <c:majorTickMark val="none"/>
        <c:tickLblPos val="nextTo"/>
        <c:txPr>
          <a:bodyPr rot="900000" vert="horz" anchor="t" anchorCtr="0"/>
          <a:lstStyle/>
          <a:p>
            <a:pPr>
              <a:defRPr sz="1200" b="1"/>
            </a:pPr>
            <a:endParaRPr lang="pt-BR"/>
          </a:p>
        </c:txPr>
        <c:crossAx val="120474624"/>
        <c:crosses val="autoZero"/>
        <c:auto val="1"/>
        <c:lblAlgn val="ctr"/>
        <c:lblOffset val="100"/>
      </c:catAx>
      <c:valAx>
        <c:axId val="120474624"/>
        <c:scaling>
          <c:orientation val="minMax"/>
        </c:scaling>
        <c:delete val="1"/>
        <c:axPos val="l"/>
        <c:majorGridlines/>
        <c:numFmt formatCode="0.00%" sourceLinked="1"/>
        <c:tickLblPos val="nextTo"/>
        <c:crossAx val="120473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037746926371035"/>
          <c:y val="1.867275879443183E-2"/>
          <c:w val="0.13653324584426993"/>
          <c:h val="0.13049192239991481"/>
        </c:manualLayout>
      </c:layout>
      <c:txPr>
        <a:bodyPr/>
        <a:lstStyle/>
        <a:p>
          <a:pPr>
            <a:defRPr sz="1800" b="1"/>
          </a:pPr>
          <a:endParaRPr lang="pt-BR"/>
        </a:p>
      </c:txPr>
    </c:legend>
    <c:plotVisOnly val="1"/>
  </c:chart>
  <c:spPr>
    <a:noFill/>
  </c:spPr>
  <c:externalData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hart>
    <c:title>
      <c:tx>
        <c:rich>
          <a:bodyPr/>
          <a:lstStyle/>
          <a:p>
            <a:pPr>
              <a:defRPr/>
            </a:pPr>
            <a:r>
              <a:rPr lang="pt-BR" dirty="0" smtClean="0"/>
              <a:t>NASCIMENTOS</a:t>
            </a:r>
            <a:r>
              <a:rPr lang="pt-BR" baseline="0" dirty="0" smtClean="0"/>
              <a:t> E ÓBITOS</a:t>
            </a:r>
            <a:endParaRPr lang="pt-BR" dirty="0"/>
          </a:p>
        </c:rich>
      </c:tx>
      <c:layout>
        <c:manualLayout>
          <c:xMode val="edge"/>
          <c:yMode val="edge"/>
          <c:x val="0.37037119994565043"/>
          <c:y val="7.851897491844291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5.0244467619136111E-2"/>
          <c:y val="0.15998271994424398"/>
          <c:w val="0.94975553238086918"/>
          <c:h val="0.68787201122532715"/>
        </c:manualLayout>
      </c:layout>
      <c:bar3DChart>
        <c:barDir val="col"/>
        <c:grouping val="clustered"/>
        <c:ser>
          <c:idx val="0"/>
          <c:order val="0"/>
          <c:tx>
            <c:v>2019</c:v>
          </c:tx>
          <c:spPr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dLbl>
              <c:idx val="0"/>
              <c:layout>
                <c:manualLayout>
                  <c:x val="2.0122714923792397E-2"/>
                  <c:y val="-2.4328971387740331E-2"/>
                </c:manualLayout>
              </c:layout>
              <c:showVal val="1"/>
            </c:dLbl>
            <c:dLbl>
              <c:idx val="1"/>
              <c:layout>
                <c:manualLayout>
                  <c:x val="2.4777708707464298E-2"/>
                  <c:y val="-3.2747071230381522E-2"/>
                </c:manualLayout>
              </c:layout>
              <c:showVal val="1"/>
            </c:dLbl>
            <c:dLbl>
              <c:idx val="2"/>
              <c:layout>
                <c:manualLayout>
                  <c:x val="1.3767785605746695E-2"/>
                  <c:y val="-3.1994744984602176E-2"/>
                </c:manualLayout>
              </c:layout>
              <c:showVal val="1"/>
            </c:dLbl>
            <c:dLbl>
              <c:idx val="3"/>
              <c:layout>
                <c:manualLayout>
                  <c:x val="6.5925018856112924E-3"/>
                  <c:y val="-2.2275258552108389E-2"/>
                </c:manualLayout>
              </c:layout>
              <c:showVal val="1"/>
            </c:dLbl>
            <c:dLbl>
              <c:idx val="4"/>
              <c:layout>
                <c:manualLayout>
                  <c:x val="6.84763689953079E-3"/>
                  <c:y val="-7.6848389178083053E-3"/>
                </c:manualLayout>
              </c:layout>
              <c:showVal val="1"/>
            </c:dLbl>
            <c:dLbl>
              <c:idx val="5"/>
              <c:layout>
                <c:manualLayout>
                  <c:x val="8.2406273570140853E-3"/>
                  <c:y val="-6.3643595863166324E-3"/>
                </c:manualLayout>
              </c:layout>
              <c:showVal val="1"/>
            </c:dLbl>
            <c:dLbl>
              <c:idx val="6"/>
              <c:layout>
                <c:manualLayout>
                  <c:x val="6.5925018856112924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4734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EPI!$A$3:$A$5</c:f>
              <c:strCache>
                <c:ptCount val="3"/>
                <c:pt idx="0">
                  <c:v>DN</c:v>
                </c:pt>
                <c:pt idx="1">
                  <c:v>DO</c:v>
                </c:pt>
                <c:pt idx="2">
                  <c:v>Partos com 7 ou mais consultas de pré- natal </c:v>
                </c:pt>
              </c:strCache>
            </c:strRef>
          </c:cat>
          <c:val>
            <c:numRef>
              <c:f>EPI!$B$3:$B$5</c:f>
              <c:numCache>
                <c:formatCode>General</c:formatCode>
                <c:ptCount val="3"/>
                <c:pt idx="0">
                  <c:v>562</c:v>
                </c:pt>
                <c:pt idx="1">
                  <c:v>161</c:v>
                </c:pt>
                <c:pt idx="2">
                  <c:v>376</c:v>
                </c:pt>
              </c:numCache>
            </c:numRef>
          </c:val>
        </c:ser>
        <c:ser>
          <c:idx val="1"/>
          <c:order val="1"/>
          <c:tx>
            <c:v>2018</c:v>
          </c:tx>
          <c:spPr>
            <a:solidFill>
              <a:srgbClr val="0070C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1.7319150895611739E-2"/>
                  <c:y val="-2.5557439501259591E-2"/>
                </c:manualLayout>
              </c:layout>
              <c:showVal val="1"/>
            </c:dLbl>
            <c:dLbl>
              <c:idx val="1"/>
              <c:layout>
                <c:manualLayout>
                  <c:x val="8.867592208868718E-3"/>
                  <c:y val="-3.2462932742254612E-2"/>
                </c:manualLayout>
              </c:layout>
              <c:showVal val="1"/>
            </c:dLbl>
            <c:dLbl>
              <c:idx val="2"/>
              <c:layout>
                <c:manualLayout>
                  <c:x val="1.242632499884894E-2"/>
                  <c:y val="-2.7419143156747691E-2"/>
                </c:manualLayout>
              </c:layout>
              <c:showVal val="1"/>
            </c:dLbl>
            <c:dLbl>
              <c:idx val="3"/>
              <c:layout>
                <c:manualLayout>
                  <c:x val="1.2426476733399743E-2"/>
                  <c:y val="-9.546539379475031E-3"/>
                </c:manualLayout>
              </c:layout>
              <c:showVal val="1"/>
            </c:dLbl>
            <c:dLbl>
              <c:idx val="4"/>
              <c:layout>
                <c:manualLayout>
                  <c:x val="1.5215831763504641E-2"/>
                  <c:y val="-6.3643595863166324E-3"/>
                </c:manualLayout>
              </c:layout>
              <c:showVal val="1"/>
            </c:dLbl>
            <c:dLbl>
              <c:idx val="5"/>
              <c:layout>
                <c:manualLayout>
                  <c:x val="9.8887528284170856E-3"/>
                  <c:y val="-9.5465393794750275E-3"/>
                </c:manualLayout>
              </c:layout>
              <c:showVal val="1"/>
            </c:dLbl>
            <c:dLbl>
              <c:idx val="6"/>
              <c:layout>
                <c:manualLayout>
                  <c:x val="8.2406273570140853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6087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EPI!$A$3:$A$5</c:f>
              <c:strCache>
                <c:ptCount val="3"/>
                <c:pt idx="0">
                  <c:v>DN</c:v>
                </c:pt>
                <c:pt idx="1">
                  <c:v>DO</c:v>
                </c:pt>
                <c:pt idx="2">
                  <c:v>Partos com 7 ou mais consultas de pré- natal </c:v>
                </c:pt>
              </c:strCache>
            </c:strRef>
          </c:cat>
          <c:val>
            <c:numRef>
              <c:f>EPI!$C$3:$C$5</c:f>
              <c:numCache>
                <c:formatCode>General</c:formatCode>
                <c:ptCount val="3"/>
                <c:pt idx="0">
                  <c:v>384</c:v>
                </c:pt>
                <c:pt idx="1">
                  <c:v>130</c:v>
                </c:pt>
                <c:pt idx="2">
                  <c:v>281</c:v>
                </c:pt>
              </c:numCache>
            </c:numRef>
          </c:val>
        </c:ser>
        <c:shape val="box"/>
        <c:axId val="84850560"/>
        <c:axId val="84852096"/>
        <c:axId val="0"/>
      </c:bar3DChart>
      <c:catAx>
        <c:axId val="84850560"/>
        <c:scaling>
          <c:orientation val="minMax"/>
        </c:scaling>
        <c:axPos val="b"/>
        <c:numFmt formatCode="[$-F400]h:mm:ss\ AM/PM" sourceLinked="0"/>
        <c:majorTickMark val="none"/>
        <c:tickLblPos val="nextTo"/>
        <c:txPr>
          <a:bodyPr rot="0" vert="horz" anchor="t" anchorCtr="0"/>
          <a:lstStyle/>
          <a:p>
            <a:pPr>
              <a:defRPr sz="1800" b="1"/>
            </a:pPr>
            <a:endParaRPr lang="pt-BR"/>
          </a:p>
        </c:txPr>
        <c:crossAx val="84852096"/>
        <c:crosses val="autoZero"/>
        <c:auto val="1"/>
        <c:lblAlgn val="ctr"/>
        <c:lblOffset val="100"/>
      </c:catAx>
      <c:valAx>
        <c:axId val="84852096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84850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323602028560011"/>
          <c:y val="1.8672758794431824E-2"/>
          <c:w val="0.1937170247786823"/>
          <c:h val="0.13049192239991481"/>
        </c:manualLayout>
      </c:layout>
      <c:txPr>
        <a:bodyPr/>
        <a:lstStyle/>
        <a:p>
          <a:pPr>
            <a:defRPr sz="2000" b="1"/>
          </a:pPr>
          <a:endParaRPr lang="pt-BR"/>
        </a:p>
      </c:txPr>
    </c:legend>
    <c:plotVisOnly val="1"/>
  </c:chart>
  <c:spPr>
    <a:noFill/>
  </c:sp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pt-BR" sz="2000" dirty="0"/>
              <a:t>COMBATE A LEISHMANIOSE E ESCORPIÃO 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5.0244467619136111E-2"/>
          <c:y val="0.15998271994424398"/>
          <c:w val="0.94975553238086985"/>
          <c:h val="0.59902003896290956"/>
        </c:manualLayout>
      </c:layout>
      <c:bar3DChart>
        <c:barDir val="col"/>
        <c:grouping val="clustered"/>
        <c:ser>
          <c:idx val="0"/>
          <c:order val="0"/>
          <c:tx>
            <c:v>2019</c:v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dLbl>
              <c:idx val="0"/>
              <c:layout>
                <c:manualLayout>
                  <c:x val="9.8887528284170006E-3"/>
                  <c:y val="-1.5910898965791568E-2"/>
                </c:manualLayout>
              </c:layout>
              <c:showVal val="1"/>
            </c:dLbl>
            <c:dLbl>
              <c:idx val="1"/>
              <c:layout>
                <c:manualLayout>
                  <c:x val="1.0902414880159217E-2"/>
                  <c:y val="-1.5910898965791568E-2"/>
                </c:manualLayout>
              </c:layout>
              <c:showVal val="1"/>
            </c:dLbl>
            <c:dLbl>
              <c:idx val="2"/>
              <c:layout>
                <c:manualLayout>
                  <c:x val="9.3818569157162572E-3"/>
                  <c:y val="-9.5465393794750397E-3"/>
                </c:manualLayout>
              </c:layout>
              <c:showVal val="1"/>
            </c:dLbl>
            <c:dLbl>
              <c:idx val="3"/>
              <c:layout>
                <c:manualLayout>
                  <c:x val="4.9443764142084717E-3"/>
                  <c:y val="-9.5465393794750206E-3"/>
                </c:manualLayout>
              </c:layout>
              <c:showVal val="1"/>
            </c:dLbl>
            <c:dLbl>
              <c:idx val="4"/>
              <c:layout>
                <c:manualLayout>
                  <c:x val="6.84763689953079E-3"/>
                  <c:y val="-7.6848389178083053E-3"/>
                </c:manualLayout>
              </c:layout>
              <c:showVal val="1"/>
            </c:dLbl>
            <c:dLbl>
              <c:idx val="5"/>
              <c:layout>
                <c:manualLayout>
                  <c:x val="8.2406273570140853E-3"/>
                  <c:y val="-6.3643595863166324E-3"/>
                </c:manualLayout>
              </c:layout>
              <c:showVal val="1"/>
            </c:dLbl>
            <c:dLbl>
              <c:idx val="6"/>
              <c:layout>
                <c:manualLayout>
                  <c:x val="6.5925018856112924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4734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EPI!$A$29:$A$34</c:f>
              <c:strCache>
                <c:ptCount val="6"/>
                <c:pt idx="0">
                  <c:v>Exames realizados em cães</c:v>
                </c:pt>
                <c:pt idx="1">
                  <c:v>Cães positivos</c:v>
                </c:pt>
                <c:pt idx="2">
                  <c:v>Cães eutanasiados para Leishmaniose</c:v>
                </c:pt>
                <c:pt idx="3">
                  <c:v>Casas Visitadas para combate ao escorpião</c:v>
                </c:pt>
                <c:pt idx="4">
                  <c:v>Animais adotados</c:v>
                </c:pt>
                <c:pt idx="5">
                  <c:v>Animais Castrados</c:v>
                </c:pt>
              </c:strCache>
            </c:strRef>
          </c:cat>
          <c:val>
            <c:numRef>
              <c:f>EPI!$B$29:$B$34</c:f>
              <c:numCache>
                <c:formatCode>General</c:formatCode>
                <c:ptCount val="6"/>
                <c:pt idx="0">
                  <c:v>79</c:v>
                </c:pt>
                <c:pt idx="1">
                  <c:v>15</c:v>
                </c:pt>
                <c:pt idx="2">
                  <c:v>15</c:v>
                </c:pt>
                <c:pt idx="3">
                  <c:v>815</c:v>
                </c:pt>
                <c:pt idx="4">
                  <c:v>0</c:v>
                </c:pt>
                <c:pt idx="5">
                  <c:v>73</c:v>
                </c:pt>
              </c:numCache>
            </c:numRef>
          </c:val>
        </c:ser>
        <c:ser>
          <c:idx val="1"/>
          <c:order val="1"/>
          <c:tx>
            <c:v>2018</c:v>
          </c:tx>
          <c:spPr>
            <a:solidFill>
              <a:schemeClr val="accent2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1.458136834384414E-2"/>
                  <c:y val="-1.9807189972375276E-3"/>
                </c:manualLayout>
              </c:layout>
              <c:showVal val="1"/>
            </c:dLbl>
            <c:dLbl>
              <c:idx val="1"/>
              <c:layout>
                <c:manualLayout>
                  <c:x val="1.1791623992761745E-2"/>
                  <c:y val="-1.8432839093204156E-2"/>
                </c:manualLayout>
              </c:layout>
              <c:showVal val="1"/>
            </c:dLbl>
            <c:dLbl>
              <c:idx val="2"/>
              <c:layout>
                <c:manualLayout>
                  <c:x val="1.24264767333998E-2"/>
                  <c:y val="-1.33889588383791E-2"/>
                </c:manualLayout>
              </c:layout>
              <c:showVal val="1"/>
            </c:dLbl>
            <c:dLbl>
              <c:idx val="3"/>
              <c:layout>
                <c:manualLayout>
                  <c:x val="1.2426476733399743E-2"/>
                  <c:y val="-9.5465393794750483E-3"/>
                </c:manualLayout>
              </c:layout>
              <c:showVal val="1"/>
            </c:dLbl>
            <c:dLbl>
              <c:idx val="4"/>
              <c:layout>
                <c:manualLayout>
                  <c:x val="1.3567706292101821E-2"/>
                  <c:y val="-6.3643595863166324E-3"/>
                </c:manualLayout>
              </c:layout>
              <c:showVal val="1"/>
            </c:dLbl>
            <c:dLbl>
              <c:idx val="5"/>
              <c:layout>
                <c:manualLayout>
                  <c:x val="1.8129380185430987E-2"/>
                  <c:y val="-6.3643595863166324E-3"/>
                </c:manualLayout>
              </c:layout>
              <c:showVal val="1"/>
            </c:dLbl>
            <c:dLbl>
              <c:idx val="6"/>
              <c:layout>
                <c:manualLayout>
                  <c:x val="8.2406273570140853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613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EPI!$A$29:$A$34</c:f>
              <c:strCache>
                <c:ptCount val="6"/>
                <c:pt idx="0">
                  <c:v>Exames realizados em cães</c:v>
                </c:pt>
                <c:pt idx="1">
                  <c:v>Cães positivos</c:v>
                </c:pt>
                <c:pt idx="2">
                  <c:v>Cães eutanasiados para Leishmaniose</c:v>
                </c:pt>
                <c:pt idx="3">
                  <c:v>Casas Visitadas para combate ao escorpião</c:v>
                </c:pt>
                <c:pt idx="4">
                  <c:v>Animais adotados</c:v>
                </c:pt>
                <c:pt idx="5">
                  <c:v>Animais Castrados</c:v>
                </c:pt>
              </c:strCache>
            </c:strRef>
          </c:cat>
          <c:val>
            <c:numRef>
              <c:f>EPI!$C$29:$C$34</c:f>
              <c:numCache>
                <c:formatCode>General</c:formatCode>
                <c:ptCount val="6"/>
                <c:pt idx="0">
                  <c:v>393</c:v>
                </c:pt>
                <c:pt idx="1">
                  <c:v>94</c:v>
                </c:pt>
                <c:pt idx="2">
                  <c:v>94</c:v>
                </c:pt>
                <c:pt idx="3">
                  <c:v>570</c:v>
                </c:pt>
                <c:pt idx="4">
                  <c:v>4</c:v>
                </c:pt>
                <c:pt idx="5">
                  <c:v>59</c:v>
                </c:pt>
              </c:numCache>
            </c:numRef>
          </c:val>
        </c:ser>
        <c:shape val="box"/>
        <c:axId val="84715008"/>
        <c:axId val="84716544"/>
        <c:axId val="0"/>
      </c:bar3DChart>
      <c:catAx>
        <c:axId val="84715008"/>
        <c:scaling>
          <c:orientation val="minMax"/>
        </c:scaling>
        <c:axPos val="b"/>
        <c:numFmt formatCode="[$-F400]h:mm:ss\ AM/PM" sourceLinked="0"/>
        <c:majorTickMark val="none"/>
        <c:tickLblPos val="nextTo"/>
        <c:txPr>
          <a:bodyPr rot="0" vert="horz" anchor="t" anchorCtr="0"/>
          <a:lstStyle/>
          <a:p>
            <a:pPr>
              <a:defRPr sz="1200" b="1"/>
            </a:pPr>
            <a:endParaRPr lang="pt-BR"/>
          </a:p>
        </c:txPr>
        <c:crossAx val="84716544"/>
        <c:crosses val="autoZero"/>
        <c:auto val="1"/>
        <c:lblAlgn val="ctr"/>
        <c:lblOffset val="100"/>
      </c:catAx>
      <c:valAx>
        <c:axId val="84716544"/>
        <c:scaling>
          <c:orientation val="minMax"/>
          <c:max val="850"/>
          <c:min val="0"/>
        </c:scaling>
        <c:delete val="1"/>
        <c:axPos val="l"/>
        <c:majorGridlines/>
        <c:numFmt formatCode="General" sourceLinked="1"/>
        <c:tickLblPos val="nextTo"/>
        <c:crossAx val="847150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914939908827322"/>
          <c:y val="1.8672758794431837E-2"/>
          <c:w val="0.1476338812911544"/>
          <c:h val="0.13370368296905608"/>
        </c:manualLayout>
      </c:layout>
      <c:txPr>
        <a:bodyPr/>
        <a:lstStyle/>
        <a:p>
          <a:pPr>
            <a:defRPr sz="2000" b="1"/>
          </a:pPr>
          <a:endParaRPr lang="pt-BR"/>
        </a:p>
      </c:txPr>
    </c:legend>
    <c:plotVisOnly val="1"/>
  </c:chart>
  <c:spPr>
    <a:noFill/>
  </c:sp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 sz="1800" b="1" i="0" baseline="0"/>
              <a:t>RECURSOS DE OUTRAS INSTÂNCIAS GOVERNAMENTAIS</a:t>
            </a:r>
            <a:endParaRPr lang="pt-BR"/>
          </a:p>
        </c:rich>
      </c:tx>
      <c:layout/>
    </c:title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'FINANCEIRO II'!$A$36</c:f>
              <c:strCache>
                <c:ptCount val="1"/>
                <c:pt idx="0">
                  <c:v>PROVENIENTES DO ESTADO</c:v>
                </c:pt>
              </c:strCache>
            </c:strRef>
          </c:tx>
          <c:dLbls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'FINANCEIRO II'!$B$35:$C$35</c:f>
              <c:strCache>
                <c:ptCount val="2"/>
                <c:pt idx="0">
                  <c:v>1º  Quad. 2019</c:v>
                </c:pt>
                <c:pt idx="1">
                  <c:v>1º quad 2018</c:v>
                </c:pt>
              </c:strCache>
            </c:strRef>
          </c:cat>
          <c:val>
            <c:numRef>
              <c:f>'FINANCEIRO II'!$B$36:$C$36</c:f>
              <c:numCache>
                <c:formatCode>_-"R$"\ * #,##0.00_-;\-"R$"\ * #,##0.00_-;_-"R$"\ * "-"??_-;_-@_-</c:formatCode>
                <c:ptCount val="2"/>
                <c:pt idx="0">
                  <c:v>56391.66</c:v>
                </c:pt>
                <c:pt idx="1">
                  <c:v>1074872.3400000001</c:v>
                </c:pt>
              </c:numCache>
            </c:numRef>
          </c:val>
        </c:ser>
        <c:ser>
          <c:idx val="1"/>
          <c:order val="1"/>
          <c:tx>
            <c:strRef>
              <c:f>'FINANCEIRO II'!$A$37</c:f>
              <c:strCache>
                <c:ptCount val="1"/>
                <c:pt idx="0">
                  <c:v>PROVENIENTES DA UNIÃO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3.5978584160224161E-2"/>
                </c:manualLayout>
              </c:layout>
              <c:spPr/>
              <c:txPr>
                <a:bodyPr/>
                <a:lstStyle/>
                <a:p>
                  <a:pPr>
                    <a:defRPr sz="2000" b="1"/>
                  </a:pPr>
                  <a:endParaRPr lang="pt-BR"/>
                </a:p>
              </c:txPr>
              <c:showVal val="1"/>
            </c:dLbl>
            <c:dLbl>
              <c:idx val="1"/>
              <c:layout>
                <c:manualLayout>
                  <c:x val="0"/>
                  <c:y val="-8.6771879445246725E-2"/>
                </c:manualLayout>
              </c:layout>
              <c:spPr/>
              <c:txPr>
                <a:bodyPr/>
                <a:lstStyle/>
                <a:p>
                  <a:pPr>
                    <a:defRPr sz="2000" b="1"/>
                  </a:pPr>
                  <a:endParaRPr lang="pt-BR"/>
                </a:p>
              </c:txPr>
              <c:showVal val="1"/>
            </c:dLbl>
            <c:txPr>
              <a:bodyPr/>
              <a:lstStyle/>
              <a:p>
                <a:pPr>
                  <a:defRPr sz="2000"/>
                </a:pPr>
                <a:endParaRPr lang="pt-BR"/>
              </a:p>
            </c:txPr>
            <c:showVal val="1"/>
          </c:dLbls>
          <c:cat>
            <c:strRef>
              <c:f>'FINANCEIRO II'!$B$35:$C$35</c:f>
              <c:strCache>
                <c:ptCount val="2"/>
                <c:pt idx="0">
                  <c:v>1º  Quad. 2019</c:v>
                </c:pt>
                <c:pt idx="1">
                  <c:v>1º quad 2018</c:v>
                </c:pt>
              </c:strCache>
            </c:strRef>
          </c:cat>
          <c:val>
            <c:numRef>
              <c:f>'FINANCEIRO II'!$B$37:$C$37</c:f>
              <c:numCache>
                <c:formatCode>_-"R$"\ * #,##0.00_-;\-"R$"\ * #,##0.00_-;_-"R$"\ * "-"??_-;_-@_-</c:formatCode>
                <c:ptCount val="2"/>
                <c:pt idx="0">
                  <c:v>5584977.5600000005</c:v>
                </c:pt>
                <c:pt idx="1">
                  <c:v>2956432.62</c:v>
                </c:pt>
              </c:numCache>
            </c:numRef>
          </c:val>
        </c:ser>
        <c:dLbls>
          <c:showVal val="1"/>
        </c:dLbls>
        <c:shape val="box"/>
        <c:axId val="69814144"/>
        <c:axId val="69815680"/>
        <c:axId val="64578880"/>
      </c:bar3DChart>
      <c:catAx>
        <c:axId val="698141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/>
            </a:pPr>
            <a:endParaRPr lang="pt-BR"/>
          </a:p>
        </c:txPr>
        <c:crossAx val="69815680"/>
        <c:crosses val="autoZero"/>
        <c:auto val="1"/>
        <c:lblAlgn val="ctr"/>
        <c:lblOffset val="100"/>
      </c:catAx>
      <c:valAx>
        <c:axId val="69815680"/>
        <c:scaling>
          <c:orientation val="minMax"/>
        </c:scaling>
        <c:delete val="1"/>
        <c:axPos val="l"/>
        <c:numFmt formatCode="_-&quot;R$&quot;\ * #,##0.00_-;\-&quot;R$&quot;\ * #,##0.00_-;_-&quot;R$&quot;\ * &quot;-&quot;??_-;_-@_-" sourceLinked="1"/>
        <c:majorTickMark val="none"/>
        <c:tickLblPos val="nextTo"/>
        <c:crossAx val="69814144"/>
        <c:crosses val="autoZero"/>
        <c:crossBetween val="between"/>
      </c:valAx>
      <c:serAx>
        <c:axId val="64578880"/>
        <c:scaling>
          <c:orientation val="minMax"/>
        </c:scaling>
        <c:delete val="1"/>
        <c:axPos val="b"/>
        <c:majorTickMark val="none"/>
        <c:tickLblPos val="nextTo"/>
        <c:crossAx val="69815680"/>
        <c:crosses val="autoZero"/>
      </c:serAx>
    </c:plotArea>
    <c:legend>
      <c:legendPos val="t"/>
      <c:layout/>
      <c:txPr>
        <a:bodyPr/>
        <a:lstStyle/>
        <a:p>
          <a:pPr>
            <a:defRPr sz="1600"/>
          </a:pPr>
          <a:endParaRPr lang="pt-BR"/>
        </a:p>
      </c:txPr>
    </c:legend>
    <c:plotVisOnly val="1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EPI!$B$37</c:f>
              <c:strCache>
                <c:ptCount val="1"/>
                <c:pt idx="0">
                  <c:v>1º QD/2019</c:v>
                </c:pt>
              </c:strCache>
            </c:strRef>
          </c:tx>
          <c:dLbls>
            <c:txPr>
              <a:bodyPr/>
              <a:lstStyle/>
              <a:p>
                <a:pPr>
                  <a:defRPr sz="3200"/>
                </a:pPr>
                <a:endParaRPr lang="pt-BR"/>
              </a:p>
            </c:txPr>
            <c:showVal val="1"/>
          </c:dLbls>
          <c:cat>
            <c:strRef>
              <c:f>EPI!$A$38:$A$41</c:f>
              <c:strCache>
                <c:ptCount val="4"/>
                <c:pt idx="0">
                  <c:v>Casas Visitadas</c:v>
                </c:pt>
                <c:pt idx="1">
                  <c:v>Casas Borrifadas</c:v>
                </c:pt>
                <c:pt idx="2">
                  <c:v>Barbeiros Examinados</c:v>
                </c:pt>
                <c:pt idx="3">
                  <c:v>Nº de casas visitadas na zona rural</c:v>
                </c:pt>
              </c:strCache>
            </c:strRef>
          </c:cat>
          <c:val>
            <c:numRef>
              <c:f>EPI!$B$38:$B$41</c:f>
              <c:numCache>
                <c:formatCode>General</c:formatCode>
                <c:ptCount val="4"/>
                <c:pt idx="0">
                  <c:v>24</c:v>
                </c:pt>
                <c:pt idx="1">
                  <c:v>24</c:v>
                </c:pt>
                <c:pt idx="2">
                  <c:v>51</c:v>
                </c:pt>
                <c:pt idx="3">
                  <c:v>24</c:v>
                </c:pt>
              </c:numCache>
            </c:numRef>
          </c:val>
        </c:ser>
        <c:ser>
          <c:idx val="1"/>
          <c:order val="1"/>
          <c:tx>
            <c:strRef>
              <c:f>EPI!$C$37</c:f>
              <c:strCache>
                <c:ptCount val="1"/>
                <c:pt idx="0">
                  <c:v>1º QD/2018</c:v>
                </c:pt>
              </c:strCache>
            </c:strRef>
          </c:tx>
          <c:dLbls>
            <c:txPr>
              <a:bodyPr/>
              <a:lstStyle/>
              <a:p>
                <a:pPr>
                  <a:defRPr sz="3200"/>
                </a:pPr>
                <a:endParaRPr lang="pt-BR"/>
              </a:p>
            </c:txPr>
            <c:showVal val="1"/>
          </c:dLbls>
          <c:cat>
            <c:strRef>
              <c:f>EPI!$A$38:$A$41</c:f>
              <c:strCache>
                <c:ptCount val="4"/>
                <c:pt idx="0">
                  <c:v>Casas Visitadas</c:v>
                </c:pt>
                <c:pt idx="1">
                  <c:v>Casas Borrifadas</c:v>
                </c:pt>
                <c:pt idx="2">
                  <c:v>Barbeiros Examinados</c:v>
                </c:pt>
                <c:pt idx="3">
                  <c:v>Nº de casas visitadas na zona rural</c:v>
                </c:pt>
              </c:strCache>
            </c:strRef>
          </c:cat>
          <c:val>
            <c:numRef>
              <c:f>EPI!$C$38:$C$41</c:f>
              <c:numCache>
                <c:formatCode>General</c:formatCode>
                <c:ptCount val="4"/>
                <c:pt idx="0">
                  <c:v>32</c:v>
                </c:pt>
                <c:pt idx="1">
                  <c:v>32</c:v>
                </c:pt>
                <c:pt idx="2">
                  <c:v>29</c:v>
                </c:pt>
                <c:pt idx="3">
                  <c:v>32</c:v>
                </c:pt>
              </c:numCache>
            </c:numRef>
          </c:val>
        </c:ser>
        <c:dLbls>
          <c:showVal val="1"/>
        </c:dLbls>
        <c:gapWidth val="75"/>
        <c:shape val="box"/>
        <c:axId val="84985344"/>
        <c:axId val="84986880"/>
        <c:axId val="0"/>
      </c:bar3DChart>
      <c:catAx>
        <c:axId val="849853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400"/>
            </a:pPr>
            <a:endParaRPr lang="pt-BR"/>
          </a:p>
        </c:txPr>
        <c:crossAx val="84986880"/>
        <c:crosses val="autoZero"/>
        <c:auto val="1"/>
        <c:lblAlgn val="ctr"/>
        <c:lblOffset val="100"/>
      </c:catAx>
      <c:valAx>
        <c:axId val="84986880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8498534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800" b="1"/>
          </a:pPr>
          <a:endParaRPr lang="pt-BR"/>
        </a:p>
      </c:txPr>
    </c:legend>
    <c:plotVisOnly val="1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hart>
    <c:title>
      <c:tx>
        <c:rich>
          <a:bodyPr/>
          <a:lstStyle/>
          <a:p>
            <a:pPr>
              <a:defRPr sz="2400"/>
            </a:pPr>
            <a:r>
              <a:rPr lang="pt-BR" sz="2400"/>
              <a:t>EXAMES REALIZADOS - EPI</a:t>
            </a:r>
          </a:p>
        </c:rich>
      </c:tx>
      <c:layout/>
    </c:title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v>2019</c:v>
          </c:tx>
          <c:spPr>
            <a:solidFill>
              <a:srgbClr val="0070C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dLbl>
              <c:idx val="0"/>
              <c:layout>
                <c:manualLayout>
                  <c:x val="1.4833129242625417E-2"/>
                  <c:y val="-1.2728719172633282E-2"/>
                </c:manualLayout>
              </c:layout>
              <c:showVal val="1"/>
            </c:dLbl>
            <c:dLbl>
              <c:idx val="1"/>
              <c:layout>
                <c:manualLayout>
                  <c:x val="2.1425371580918468E-2"/>
                  <c:y val="3.182179793158327E-3"/>
                </c:manualLayout>
              </c:layout>
              <c:showVal val="1"/>
            </c:dLbl>
            <c:dLbl>
              <c:idx val="2"/>
              <c:layout>
                <c:manualLayout>
                  <c:x val="6.5925018856112924E-3"/>
                  <c:y val="-1.5910898965791568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EPI!$A$46:$A$48</c:f>
              <c:strCache>
                <c:ptCount val="3"/>
                <c:pt idx="0">
                  <c:v>Chagas</c:v>
                </c:pt>
                <c:pt idx="1">
                  <c:v>Sorologia para raiva</c:v>
                </c:pt>
                <c:pt idx="2">
                  <c:v>Meningite</c:v>
                </c:pt>
              </c:strCache>
            </c:strRef>
          </c:cat>
          <c:val>
            <c:numRef>
              <c:f>EPI!$B$46:$B$48</c:f>
              <c:numCache>
                <c:formatCode>General</c:formatCode>
                <c:ptCount val="3"/>
                <c:pt idx="0">
                  <c:v>92</c:v>
                </c:pt>
                <c:pt idx="1">
                  <c:v>0</c:v>
                </c:pt>
                <c:pt idx="2">
                  <c:v>6</c:v>
                </c:pt>
              </c:numCache>
            </c:numRef>
          </c:val>
        </c:ser>
        <c:ser>
          <c:idx val="1"/>
          <c:order val="1"/>
          <c:tx>
            <c:v>2018</c:v>
          </c:tx>
          <c:spPr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1.6481254714028254E-2"/>
                  <c:y val="-2.5457688910604556E-2"/>
                </c:manualLayout>
              </c:layout>
              <c:showLegendKey val="1"/>
              <c:showVal val="1"/>
            </c:dLbl>
            <c:dLbl>
              <c:idx val="1"/>
              <c:layout>
                <c:manualLayout>
                  <c:x val="1.1536878299819845E-2"/>
                  <c:y val="-9.5465393794750206E-3"/>
                </c:manualLayout>
              </c:layout>
              <c:showLegendKey val="1"/>
              <c:showVal val="1"/>
            </c:dLbl>
            <c:dLbl>
              <c:idx val="2"/>
              <c:layout>
                <c:manualLayout>
                  <c:x val="1.9777505656833921E-2"/>
                  <c:y val="-2.8639618138424978E-2"/>
                </c:manualLayout>
              </c:layout>
              <c:showLegendKey val="1"/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LegendKey val="1"/>
            <c:showVal val="1"/>
          </c:dLbls>
          <c:cat>
            <c:strRef>
              <c:f>EPI!$A$46:$A$48</c:f>
              <c:strCache>
                <c:ptCount val="3"/>
                <c:pt idx="0">
                  <c:v>Chagas</c:v>
                </c:pt>
                <c:pt idx="1">
                  <c:v>Sorologia para raiva</c:v>
                </c:pt>
                <c:pt idx="2">
                  <c:v>Meningite</c:v>
                </c:pt>
              </c:strCache>
            </c:strRef>
          </c:cat>
          <c:val>
            <c:numRef>
              <c:f>EPI!$C$46:$C$48</c:f>
              <c:numCache>
                <c:formatCode>General</c:formatCode>
                <c:ptCount val="3"/>
                <c:pt idx="0">
                  <c:v>51</c:v>
                </c:pt>
                <c:pt idx="1">
                  <c:v>11</c:v>
                </c:pt>
                <c:pt idx="2">
                  <c:v>0</c:v>
                </c:pt>
              </c:numCache>
            </c:numRef>
          </c:val>
        </c:ser>
        <c:shape val="box"/>
        <c:axId val="85037440"/>
        <c:axId val="85038976"/>
        <c:axId val="0"/>
      </c:bar3DChart>
      <c:catAx>
        <c:axId val="85037440"/>
        <c:scaling>
          <c:orientation val="minMax"/>
        </c:scaling>
        <c:axPos val="l"/>
        <c:majorGridlines/>
        <c:numFmt formatCode="[$-F400]h:mm:ss\ AM/PM" sourceLinked="0"/>
        <c:majorTickMark val="none"/>
        <c:tickLblPos val="nextTo"/>
        <c:txPr>
          <a:bodyPr rot="0" vert="horz" anchor="t" anchorCtr="0"/>
          <a:lstStyle/>
          <a:p>
            <a:pPr>
              <a:defRPr sz="2400" b="1"/>
            </a:pPr>
            <a:endParaRPr lang="pt-BR"/>
          </a:p>
        </c:txPr>
        <c:crossAx val="85038976"/>
        <c:crosses val="autoZero"/>
        <c:auto val="1"/>
        <c:lblAlgn val="ctr"/>
        <c:lblOffset val="100"/>
      </c:catAx>
      <c:valAx>
        <c:axId val="85038976"/>
        <c:scaling>
          <c:orientation val="minMax"/>
        </c:scaling>
        <c:axPos val="b"/>
        <c:majorGridlines/>
        <c:numFmt formatCode="General" sourceLinked="0"/>
        <c:majorTickMark val="none"/>
        <c:tickLblPos val="nextTo"/>
        <c:txPr>
          <a:bodyPr/>
          <a:lstStyle/>
          <a:p>
            <a:pPr>
              <a:defRPr sz="1200" b="1"/>
            </a:pPr>
            <a:endParaRPr lang="pt-BR"/>
          </a:p>
        </c:txPr>
        <c:crossAx val="8503744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400" b="1"/>
          </a:pPr>
          <a:endParaRPr lang="pt-BR"/>
        </a:p>
      </c:txPr>
    </c:legend>
    <c:plotVisOnly val="1"/>
  </c:chart>
  <c:spPr>
    <a:noFill/>
  </c:sp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7.6561008414004969E-2"/>
          <c:y val="0.1761607126078214"/>
          <c:w val="0.90530961140056465"/>
          <c:h val="0.66016900632051612"/>
        </c:manualLayout>
      </c:layout>
      <c:bar3DChart>
        <c:barDir val="col"/>
        <c:grouping val="clustered"/>
        <c:ser>
          <c:idx val="0"/>
          <c:order val="0"/>
          <c:tx>
            <c:v>2019</c:v>
          </c:tx>
          <c:spPr>
            <a:solidFill>
              <a:srgbClr val="00B0F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dLbl>
              <c:idx val="0"/>
              <c:layout>
                <c:manualLayout>
                  <c:x val="4.9443764142084717E-3"/>
                  <c:y val="3.1821797931583452E-3"/>
                </c:manualLayout>
              </c:layout>
              <c:showVal val="1"/>
            </c:dLbl>
            <c:dLbl>
              <c:idx val="2"/>
              <c:layout>
                <c:manualLayout>
                  <c:x val="9.8887528284168566E-3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9.8887528284169746E-3"/>
                  <c:y val="3.1821797931583279E-3"/>
                </c:manualLayout>
              </c:layout>
              <c:showVal val="1"/>
            </c:dLbl>
            <c:txPr>
              <a:bodyPr/>
              <a:lstStyle/>
              <a:p>
                <a:pPr>
                  <a:defRPr sz="3200" b="1"/>
                </a:pPr>
                <a:endParaRPr lang="pt-BR"/>
              </a:p>
            </c:txPr>
            <c:showVal val="1"/>
          </c:dLbls>
          <c:cat>
            <c:strRef>
              <c:f>EPI!$A$59:$A$65</c:f>
              <c:strCache>
                <c:ptCount val="7"/>
                <c:pt idx="0">
                  <c:v>Animais Peçonhentos</c:v>
                </c:pt>
                <c:pt idx="1">
                  <c:v>Tratamento anti-rábico</c:v>
                </c:pt>
                <c:pt idx="2">
                  <c:v>Leishmaniose Tegumentar</c:v>
                </c:pt>
                <c:pt idx="3">
                  <c:v>Tuberculose</c:v>
                </c:pt>
                <c:pt idx="4">
                  <c:v>Hanseníase</c:v>
                </c:pt>
                <c:pt idx="5">
                  <c:v>Meningite</c:v>
                </c:pt>
                <c:pt idx="6">
                  <c:v>Hepatite</c:v>
                </c:pt>
              </c:strCache>
            </c:strRef>
          </c:cat>
          <c:val>
            <c:numRef>
              <c:f>EPI!$B$59:$B$65</c:f>
              <c:numCache>
                <c:formatCode>General</c:formatCode>
                <c:ptCount val="7"/>
                <c:pt idx="0">
                  <c:v>141</c:v>
                </c:pt>
                <c:pt idx="1">
                  <c:v>88</c:v>
                </c:pt>
                <c:pt idx="2">
                  <c:v>9</c:v>
                </c:pt>
                <c:pt idx="3">
                  <c:v>1</c:v>
                </c:pt>
                <c:pt idx="4">
                  <c:v>13</c:v>
                </c:pt>
                <c:pt idx="5">
                  <c:v>7</c:v>
                </c:pt>
                <c:pt idx="6">
                  <c:v>5</c:v>
                </c:pt>
              </c:numCache>
            </c:numRef>
          </c:val>
        </c:ser>
        <c:ser>
          <c:idx val="1"/>
          <c:order val="1"/>
          <c:tx>
            <c:v>2018</c:v>
          </c:tx>
          <c:spPr>
            <a:solidFill>
              <a:schemeClr val="accent6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4.3558685967780383E-2"/>
                  <c:y val="-1.7483763783968705E-2"/>
                </c:manualLayout>
              </c:layout>
              <c:showVal val="1"/>
            </c:dLbl>
            <c:dLbl>
              <c:idx val="1"/>
              <c:layout>
                <c:manualLayout>
                  <c:x val="9.8887528284169746E-3"/>
                  <c:y val="-5.8339288934126552E-17"/>
                </c:manualLayout>
              </c:layout>
              <c:showVal val="1"/>
            </c:dLbl>
            <c:dLbl>
              <c:idx val="2"/>
              <c:layout>
                <c:manualLayout>
                  <c:x val="1.1536878299819857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1536878299819857E-2"/>
                  <c:y val="-5.8339288934126552E-17"/>
                </c:manualLayout>
              </c:layout>
              <c:showVal val="1"/>
            </c:dLbl>
            <c:dLbl>
              <c:idx val="4"/>
              <c:layout>
                <c:manualLayout>
                  <c:x val="9.8887528284169746E-3"/>
                  <c:y val="3.1819292278202896E-3"/>
                </c:manualLayout>
              </c:layout>
              <c:showVal val="1"/>
            </c:dLbl>
            <c:txPr>
              <a:bodyPr/>
              <a:lstStyle/>
              <a:p>
                <a:pPr>
                  <a:defRPr sz="3600" b="1">
                    <a:latin typeface="+mn-lt"/>
                  </a:defRPr>
                </a:pPr>
                <a:endParaRPr lang="pt-BR"/>
              </a:p>
            </c:txPr>
            <c:showVal val="1"/>
          </c:dLbls>
          <c:cat>
            <c:strRef>
              <c:f>EPI!$A$59:$A$65</c:f>
              <c:strCache>
                <c:ptCount val="7"/>
                <c:pt idx="0">
                  <c:v>Animais Peçonhentos</c:v>
                </c:pt>
                <c:pt idx="1">
                  <c:v>Tratamento anti-rábico</c:v>
                </c:pt>
                <c:pt idx="2">
                  <c:v>Leishmaniose Tegumentar</c:v>
                </c:pt>
                <c:pt idx="3">
                  <c:v>Tuberculose</c:v>
                </c:pt>
                <c:pt idx="4">
                  <c:v>Hanseníase</c:v>
                </c:pt>
                <c:pt idx="5">
                  <c:v>Meningite</c:v>
                </c:pt>
                <c:pt idx="6">
                  <c:v>Hepatite</c:v>
                </c:pt>
              </c:strCache>
            </c:strRef>
          </c:cat>
          <c:val>
            <c:numRef>
              <c:f>EPI!$C$59:$C$65</c:f>
              <c:numCache>
                <c:formatCode>General</c:formatCode>
                <c:ptCount val="7"/>
                <c:pt idx="0">
                  <c:v>138</c:v>
                </c:pt>
                <c:pt idx="1">
                  <c:v>103</c:v>
                </c:pt>
                <c:pt idx="2">
                  <c:v>6</c:v>
                </c:pt>
                <c:pt idx="3">
                  <c:v>6</c:v>
                </c:pt>
                <c:pt idx="4">
                  <c:v>4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hape val="box"/>
        <c:axId val="84901888"/>
        <c:axId val="84903424"/>
        <c:axId val="0"/>
      </c:bar3DChart>
      <c:catAx>
        <c:axId val="84901888"/>
        <c:scaling>
          <c:orientation val="minMax"/>
        </c:scaling>
        <c:axPos val="b"/>
        <c:numFmt formatCode="[$-F400]h:mm:ss\ AM/PM" sourceLinked="0"/>
        <c:majorTickMark val="none"/>
        <c:tickLblPos val="nextTo"/>
        <c:txPr>
          <a:bodyPr rot="0" vert="horz" anchor="t" anchorCtr="0"/>
          <a:lstStyle/>
          <a:p>
            <a:pPr>
              <a:defRPr sz="1200" b="1"/>
            </a:pPr>
            <a:endParaRPr lang="pt-BR"/>
          </a:p>
        </c:txPr>
        <c:crossAx val="84903424"/>
        <c:crosses val="autoZero"/>
        <c:auto val="1"/>
        <c:lblAlgn val="ctr"/>
        <c:lblOffset val="100"/>
      </c:catAx>
      <c:valAx>
        <c:axId val="84903424"/>
        <c:scaling>
          <c:orientation val="minMax"/>
        </c:scaling>
        <c:delete val="1"/>
        <c:axPos val="l"/>
        <c:numFmt formatCode="General" sourceLinked="0"/>
        <c:majorTickMark val="none"/>
        <c:tickLblPos val="nextTo"/>
        <c:crossAx val="8490188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400" b="1"/>
          </a:pPr>
          <a:endParaRPr lang="pt-BR"/>
        </a:p>
      </c:txPr>
    </c:legend>
    <c:plotVisOnly val="1"/>
  </c:chart>
  <c:spPr>
    <a:noFill/>
  </c:sp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lrMapOvr bg1="lt1" tx1="dk1" bg2="lt2" tx2="dk2" accent1="accent1" accent2="accent2" accent3="accent3" accent4="accent4" accent5="accent5" accent6="accent6" hlink="hlink" folHlink="folHlink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9.9634765013645099E-2"/>
          <c:y val="0.1761607126078214"/>
          <c:w val="0.87042710068515361"/>
          <c:h val="0.66016900632051656"/>
        </c:manualLayout>
      </c:layout>
      <c:bar3DChart>
        <c:barDir val="bar"/>
        <c:grouping val="clustered"/>
        <c:ser>
          <c:idx val="1"/>
          <c:order val="0"/>
          <c:tx>
            <c:v>2018</c:v>
          </c:tx>
          <c:spPr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3.2962509428056355E-2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9.888752828416978E-3"/>
                  <c:y val="-5.8339288934126675E-17"/>
                </c:manualLayout>
              </c:layout>
              <c:showVal val="1"/>
            </c:dLbl>
            <c:dLbl>
              <c:idx val="2"/>
              <c:layout>
                <c:manualLayout>
                  <c:x val="1.1536878299819867E-2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1.1536878299819867E-2"/>
                  <c:y val="-5.8339288934126675E-17"/>
                </c:manualLayout>
              </c:layout>
              <c:showVal val="1"/>
            </c:dLbl>
            <c:dLbl>
              <c:idx val="4"/>
              <c:layout>
                <c:manualLayout>
                  <c:x val="9.888752828416978E-3"/>
                  <c:y val="3.1819292278202909E-3"/>
                </c:manualLayout>
              </c:layout>
              <c:showVal val="1"/>
            </c:dLbl>
            <c:txPr>
              <a:bodyPr/>
              <a:lstStyle/>
              <a:p>
                <a:pPr>
                  <a:defRPr sz="2800" b="1">
                    <a:latin typeface="+mn-lt"/>
                  </a:defRPr>
                </a:pPr>
                <a:endParaRPr lang="pt-BR"/>
              </a:p>
            </c:txPr>
            <c:showVal val="1"/>
          </c:dLbls>
          <c:cat>
            <c:strRef>
              <c:f>EPI!$A$58</c:f>
              <c:strCache>
                <c:ptCount val="1"/>
                <c:pt idx="0">
                  <c:v>Dengue</c:v>
                </c:pt>
              </c:strCache>
            </c:strRef>
          </c:cat>
          <c:val>
            <c:numRef>
              <c:f>EPI!$C$58</c:f>
              <c:numCache>
                <c:formatCode>General</c:formatCode>
                <c:ptCount val="1"/>
                <c:pt idx="0">
                  <c:v>173</c:v>
                </c:pt>
              </c:numCache>
            </c:numRef>
          </c:val>
        </c:ser>
        <c:ser>
          <c:idx val="0"/>
          <c:order val="1"/>
          <c:tx>
            <c:v>2019</c:v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dLbl>
              <c:idx val="0"/>
              <c:layout>
                <c:manualLayout>
                  <c:x val="2.4721752297383087E-2"/>
                  <c:y val="3.182179793158327E-3"/>
                </c:manualLayout>
              </c:layout>
              <c:showVal val="1"/>
            </c:dLbl>
            <c:dLbl>
              <c:idx val="2"/>
              <c:layout>
                <c:manualLayout>
                  <c:x val="9.8887528284168566E-3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9.888752828416978E-3"/>
                  <c:y val="3.1821797931583288E-3"/>
                </c:manualLayout>
              </c:layout>
              <c:showVal val="1"/>
            </c:dLbl>
            <c:txPr>
              <a:bodyPr/>
              <a:lstStyle/>
              <a:p>
                <a:pPr>
                  <a:defRPr sz="3200" b="1"/>
                </a:pPr>
                <a:endParaRPr lang="pt-BR"/>
              </a:p>
            </c:txPr>
            <c:showVal val="1"/>
          </c:dLbls>
          <c:cat>
            <c:strRef>
              <c:f>EPI!$A$58</c:f>
              <c:strCache>
                <c:ptCount val="1"/>
                <c:pt idx="0">
                  <c:v>Dengue</c:v>
                </c:pt>
              </c:strCache>
            </c:strRef>
          </c:cat>
          <c:val>
            <c:numRef>
              <c:f>EPI!$B$58</c:f>
              <c:numCache>
                <c:formatCode>#,##0</c:formatCode>
                <c:ptCount val="1"/>
                <c:pt idx="0">
                  <c:v>5807</c:v>
                </c:pt>
              </c:numCache>
            </c:numRef>
          </c:val>
        </c:ser>
        <c:shape val="box"/>
        <c:axId val="85134336"/>
        <c:axId val="85152512"/>
        <c:axId val="0"/>
      </c:bar3DChart>
      <c:catAx>
        <c:axId val="85134336"/>
        <c:scaling>
          <c:orientation val="minMax"/>
        </c:scaling>
        <c:axPos val="l"/>
        <c:numFmt formatCode="[$-F400]h:mm:ss\ AM/PM" sourceLinked="0"/>
        <c:majorTickMark val="none"/>
        <c:tickLblPos val="nextTo"/>
        <c:txPr>
          <a:bodyPr rot="0" vert="horz" anchor="t" anchorCtr="0"/>
          <a:lstStyle/>
          <a:p>
            <a:pPr>
              <a:defRPr sz="1600" b="1"/>
            </a:pPr>
            <a:endParaRPr lang="pt-BR"/>
          </a:p>
        </c:txPr>
        <c:crossAx val="85152512"/>
        <c:crosses val="autoZero"/>
        <c:auto val="1"/>
        <c:lblAlgn val="ctr"/>
        <c:lblOffset val="100"/>
      </c:catAx>
      <c:valAx>
        <c:axId val="85152512"/>
        <c:scaling>
          <c:orientation val="minMax"/>
        </c:scaling>
        <c:delete val="1"/>
        <c:axPos val="b"/>
        <c:majorGridlines/>
        <c:numFmt formatCode="General" sourceLinked="0"/>
        <c:majorTickMark val="none"/>
        <c:tickLblPos val="nextTo"/>
        <c:crossAx val="8513433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000" b="1"/>
          </a:pPr>
          <a:endParaRPr lang="pt-BR"/>
        </a:p>
      </c:txPr>
    </c:legend>
    <c:plotVisOnly val="1"/>
  </c:chart>
  <c:spPr>
    <a:noFill/>
  </c:spPr>
  <c:externalData r:id="rId2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pt-BR" baseline="0"/>
              <a:t>Medicamentos - FARMÁCIA</a:t>
            </a:r>
          </a:p>
          <a:p>
            <a:pPr>
              <a:defRPr/>
            </a:pPr>
            <a:endParaRPr lang="pt-BR"/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5.0244467619136111E-2"/>
          <c:y val="0.15998271994424398"/>
          <c:w val="0.94975553238086885"/>
          <c:h val="0.70053157436466029"/>
        </c:manualLayout>
      </c:layout>
      <c:bar3DChart>
        <c:barDir val="col"/>
        <c:grouping val="clustered"/>
        <c:ser>
          <c:idx val="0"/>
          <c:order val="0"/>
          <c:tx>
            <c:v>2019</c:v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c:spPr>
          <c:dPt>
            <c:idx val="0"/>
            <c:spPr>
              <a:solidFill>
                <a:srgbClr val="FF0000"/>
              </a:solidFill>
              <a:ln>
                <a:noFill/>
              </a:ln>
            </c:spPr>
          </c:dPt>
          <c:dPt>
            <c:idx val="1"/>
            <c:spPr>
              <a:solidFill>
                <a:srgbClr val="FF0000"/>
              </a:solidFill>
              <a:ln>
                <a:noFill/>
              </a:ln>
            </c:spPr>
          </c:dPt>
          <c:dLbls>
            <c:dLbl>
              <c:idx val="0"/>
              <c:layout>
                <c:manualLayout>
                  <c:x val="2.142563112823663E-2"/>
                  <c:y val="-3.1821797931583191E-2"/>
                </c:manualLayout>
              </c:layout>
              <c:showVal val="1"/>
            </c:dLbl>
            <c:dLbl>
              <c:idx val="1"/>
              <c:layout>
                <c:manualLayout>
                  <c:x val="2.9031795065590334E-2"/>
                  <c:y val="-4.4550517104216605E-2"/>
                </c:manualLayout>
              </c:layout>
              <c:showVal val="1"/>
            </c:dLbl>
            <c:dLbl>
              <c:idx val="2"/>
              <c:layout>
                <c:manualLayout>
                  <c:x val="-2.1550213841035602E-3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3.2962509428056492E-3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6.84763689953079E-3"/>
                  <c:y val="-7.6848389178083053E-3"/>
                </c:manualLayout>
              </c:layout>
              <c:showVal val="1"/>
            </c:dLbl>
            <c:dLbl>
              <c:idx val="5"/>
              <c:layout>
                <c:manualLayout>
                  <c:x val="9.888752828416985E-3"/>
                  <c:y val="0"/>
                </c:manualLayout>
              </c:layout>
              <c:showVal val="1"/>
            </c:dLbl>
            <c:dLbl>
              <c:idx val="6"/>
              <c:layout>
                <c:manualLayout>
                  <c:x val="6.5925018856112924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4734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FARM!$A$6:$A$7</c:f>
              <c:strCache>
                <c:ptCount val="2"/>
                <c:pt idx="0">
                  <c:v> Quantidade de Medicamentos (Por Fármaco)</c:v>
                </c:pt>
                <c:pt idx="1">
                  <c:v> Quantidade de Dispensações   (Pessoas Atendidas)  </c:v>
                </c:pt>
              </c:strCache>
            </c:strRef>
          </c:cat>
          <c:val>
            <c:numRef>
              <c:f>FARM!$B$6:$B$7</c:f>
              <c:numCache>
                <c:formatCode>#,##0</c:formatCode>
                <c:ptCount val="2"/>
                <c:pt idx="0">
                  <c:v>43543</c:v>
                </c:pt>
                <c:pt idx="1">
                  <c:v>20060</c:v>
                </c:pt>
              </c:numCache>
            </c:numRef>
          </c:val>
        </c:ser>
        <c:ser>
          <c:idx val="1"/>
          <c:order val="1"/>
          <c:tx>
            <c:v>2018</c:v>
          </c:tx>
          <c:spPr>
            <a:solidFill>
              <a:schemeClr val="accent3">
                <a:lumMod val="50000"/>
              </a:schemeClr>
            </a:solidFill>
            <a:ln>
              <a:noFill/>
            </a:ln>
          </c:spPr>
          <c:dLbls>
            <c:dLbl>
              <c:idx val="0"/>
              <c:layout>
                <c:manualLayout>
                  <c:x val="2.7766372115066804E-2"/>
                  <c:y val="-4.0167127080475332E-2"/>
                </c:manualLayout>
              </c:layout>
              <c:showVal val="1"/>
            </c:dLbl>
            <c:dLbl>
              <c:idx val="1"/>
              <c:layout>
                <c:manualLayout>
                  <c:x val="3.3217255120998372E-2"/>
                  <c:y val="-4.3890277438470793E-2"/>
                </c:manualLayout>
              </c:layout>
              <c:showVal val="1"/>
            </c:dLbl>
            <c:dLbl>
              <c:idx val="2"/>
              <c:layout>
                <c:manualLayout>
                  <c:x val="9.1302257905940959E-3"/>
                  <c:y val="-3.8424194589041592E-3"/>
                </c:manualLayout>
              </c:layout>
              <c:showVal val="1"/>
            </c:dLbl>
            <c:dLbl>
              <c:idx val="3"/>
              <c:layout>
                <c:manualLayout>
                  <c:x val="1.2426476733399743E-2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1.0271455349296263E-2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9.888752828416985E-3"/>
                  <c:y val="0"/>
                </c:manualLayout>
              </c:layout>
              <c:showVal val="1"/>
            </c:dLbl>
            <c:dLbl>
              <c:idx val="6"/>
              <c:layout>
                <c:manualLayout>
                  <c:x val="8.2406273570140853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6052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FARM!$A$6:$A$7</c:f>
              <c:strCache>
                <c:ptCount val="2"/>
                <c:pt idx="0">
                  <c:v> Quantidade de Medicamentos (Por Fármaco)</c:v>
                </c:pt>
                <c:pt idx="1">
                  <c:v> Quantidade de Dispensações   (Pessoas Atendidas)  </c:v>
                </c:pt>
              </c:strCache>
            </c:strRef>
          </c:cat>
          <c:val>
            <c:numRef>
              <c:f>FARM!$C$6:$C$7</c:f>
              <c:numCache>
                <c:formatCode>_-* #,##0_-;\-* #,##0_-;_-* "-"??_-;_-@_-</c:formatCode>
                <c:ptCount val="2"/>
                <c:pt idx="0">
                  <c:v>39237</c:v>
                </c:pt>
                <c:pt idx="1">
                  <c:v>17042</c:v>
                </c:pt>
              </c:numCache>
            </c:numRef>
          </c:val>
        </c:ser>
        <c:shape val="box"/>
        <c:axId val="85206528"/>
        <c:axId val="85208064"/>
        <c:axId val="0"/>
      </c:bar3DChart>
      <c:catAx>
        <c:axId val="85206528"/>
        <c:scaling>
          <c:orientation val="minMax"/>
        </c:scaling>
        <c:axPos val="b"/>
        <c:numFmt formatCode="[$-F400]h:mm:ss\ AM/PM" sourceLinked="0"/>
        <c:majorTickMark val="none"/>
        <c:tickLblPos val="low"/>
        <c:spPr>
          <a:solidFill>
            <a:schemeClr val="bg1">
              <a:lumMod val="85000"/>
            </a:schemeClr>
          </a:solidFill>
          <a:ln w="9525">
            <a:rou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c:spPr>
        <c:txPr>
          <a:bodyPr rot="0" vert="horz" anchor="t" anchorCtr="0"/>
          <a:lstStyle/>
          <a:p>
            <a:pPr>
              <a:defRPr sz="1600" b="1"/>
            </a:pPr>
            <a:endParaRPr lang="pt-BR"/>
          </a:p>
        </c:txPr>
        <c:crossAx val="85208064"/>
        <c:crosses val="autoZero"/>
        <c:lblAlgn val="ctr"/>
        <c:lblOffset val="100"/>
      </c:catAx>
      <c:valAx>
        <c:axId val="85208064"/>
        <c:scaling>
          <c:orientation val="minMax"/>
        </c:scaling>
        <c:delete val="1"/>
        <c:axPos val="l"/>
        <c:majorGridlines/>
        <c:numFmt formatCode="#,##0" sourceLinked="1"/>
        <c:tickLblPos val="nextTo"/>
        <c:crossAx val="85206528"/>
        <c:crossesAt val="1"/>
        <c:crossBetween val="between"/>
      </c:valAx>
    </c:plotArea>
    <c:legend>
      <c:legendPos val="t"/>
      <c:layout>
        <c:manualLayout>
          <c:xMode val="edge"/>
          <c:yMode val="edge"/>
          <c:x val="0.42087998480091116"/>
          <c:y val="6.5740046116756559E-2"/>
          <c:w val="0.36694078988593215"/>
          <c:h val="9.7994331827358533E-2"/>
        </c:manualLayout>
      </c:layout>
      <c:txPr>
        <a:bodyPr/>
        <a:lstStyle/>
        <a:p>
          <a:pPr>
            <a:defRPr sz="2800" b="1"/>
          </a:pPr>
          <a:endParaRPr lang="pt-BR"/>
        </a:p>
      </c:txPr>
    </c:legend>
    <c:plotVisOnly val="1"/>
  </c:chart>
  <c:spPr>
    <a:noFill/>
  </c:spPr>
  <c:externalData r:id="rId2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pt-BR" sz="1800" b="1" i="0" baseline="0"/>
              <a:t>Medicamentos - FARMÁCIA</a:t>
            </a:r>
            <a:endParaRPr lang="pt-BR"/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0.15859772672448871"/>
          <c:y val="0.17838648450566694"/>
          <c:w val="0.77152580207310073"/>
          <c:h val="0.70456216839243135"/>
        </c:manualLayout>
      </c:layout>
      <c:bar3DChart>
        <c:barDir val="bar"/>
        <c:grouping val="clustered"/>
        <c:ser>
          <c:idx val="1"/>
          <c:order val="0"/>
          <c:tx>
            <c:v>2018</c:v>
          </c:tx>
          <c:spPr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 prstMaterial="plastic">
              <a:bevelT w="165100" prst="coolSlant"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-0.3436101565966887"/>
                  <c:y val="-9.5465393794750171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1.961.899 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FARM!$A$5</c:f>
              <c:strCache>
                <c:ptCount val="1"/>
                <c:pt idx="0">
                  <c:v> Quantidades Dispensadas (Un.Comp.Frs)</c:v>
                </c:pt>
              </c:strCache>
            </c:strRef>
          </c:cat>
          <c:val>
            <c:numRef>
              <c:f>FARM!$C$5</c:f>
              <c:numCache>
                <c:formatCode>_-* #,##0_-;\-* #,##0_-;_-* "-"??_-;_-@_-</c:formatCode>
                <c:ptCount val="1"/>
                <c:pt idx="0">
                  <c:v>1961899</c:v>
                </c:pt>
              </c:numCache>
            </c:numRef>
          </c:val>
        </c:ser>
        <c:ser>
          <c:idx val="0"/>
          <c:order val="1"/>
          <c:tx>
            <c:v>2019</c:v>
          </c:tx>
          <c:spPr>
            <a:solidFill>
              <a:schemeClr val="tx2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-0.39653089913182477"/>
                  <c:y val="-6.3648607169927152E-3"/>
                </c:manualLayout>
              </c:layout>
              <c:tx>
                <c:rich>
                  <a:bodyPr/>
                  <a:lstStyle/>
                  <a:p>
                    <a:r>
                      <a:rPr lang="en-US">
                        <a:solidFill>
                          <a:schemeClr val="bg1"/>
                        </a:solidFill>
                      </a:rPr>
                      <a:t>2.198.445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FARM!$A$5</c:f>
              <c:strCache>
                <c:ptCount val="1"/>
                <c:pt idx="0">
                  <c:v> Quantidades Dispensadas (Un.Comp.Frs)</c:v>
                </c:pt>
              </c:strCache>
            </c:strRef>
          </c:cat>
          <c:val>
            <c:numRef>
              <c:f>FARM!$B$5</c:f>
              <c:numCache>
                <c:formatCode>#,##0</c:formatCode>
                <c:ptCount val="1"/>
                <c:pt idx="0">
                  <c:v>2198445</c:v>
                </c:pt>
              </c:numCache>
            </c:numRef>
          </c:val>
        </c:ser>
        <c:shape val="box"/>
        <c:axId val="85361408"/>
        <c:axId val="85363328"/>
        <c:axId val="0"/>
      </c:bar3DChart>
      <c:catAx>
        <c:axId val="85361408"/>
        <c:scaling>
          <c:orientation val="minMax"/>
        </c:scaling>
        <c:delete val="1"/>
        <c:axPos val="l"/>
        <c:title>
          <c:tx>
            <c:rich>
              <a:bodyPr rot="0" vert="horz"/>
              <a:lstStyle/>
              <a:p>
                <a:pPr>
                  <a:defRPr sz="2000"/>
                </a:pPr>
                <a:r>
                  <a:rPr lang="pt-BR" sz="2000"/>
                  <a:t> Quantidades Dispensadas (Un.Comp.Frs)</a:t>
                </a:r>
              </a:p>
            </c:rich>
          </c:tx>
          <c:layout>
            <c:manualLayout>
              <c:xMode val="edge"/>
              <c:yMode val="edge"/>
              <c:x val="2.132860964395911E-2"/>
              <c:y val="0.46796659964044041"/>
            </c:manualLayout>
          </c:layout>
        </c:title>
        <c:numFmt formatCode="[$-F400]h:mm:ss\ AM/PM" sourceLinked="0"/>
        <c:majorTickMark val="none"/>
        <c:tickLblPos val="nextTo"/>
        <c:crossAx val="85363328"/>
        <c:crosses val="autoZero"/>
        <c:auto val="1"/>
        <c:lblAlgn val="ctr"/>
        <c:lblOffset val="100"/>
      </c:catAx>
      <c:valAx>
        <c:axId val="85363328"/>
        <c:scaling>
          <c:orientation val="minMax"/>
          <c:max val="2500000"/>
        </c:scaling>
        <c:delete val="1"/>
        <c:axPos val="b"/>
        <c:majorGridlines/>
        <c:numFmt formatCode="_-* #,##0_-;\-* #,##0_-;_-* &quot;-&quot;??_-;_-@_-" sourceLinked="1"/>
        <c:tickLblPos val="nextTo"/>
        <c:crossAx val="85361408"/>
        <c:crosses val="autoZero"/>
        <c:crossBetween val="between"/>
        <c:majorUnit val="500000"/>
      </c:valAx>
    </c:plotArea>
    <c:legend>
      <c:legendPos val="t"/>
      <c:legendEntry>
        <c:idx val="1"/>
        <c:txPr>
          <a:bodyPr/>
          <a:lstStyle/>
          <a:p>
            <a:pPr>
              <a:defRPr sz="2400" b="1"/>
            </a:pPr>
            <a:endParaRPr lang="pt-BR"/>
          </a:p>
        </c:txPr>
      </c:legendEntry>
      <c:legendEntry>
        <c:idx val="0"/>
        <c:txPr>
          <a:bodyPr/>
          <a:lstStyle/>
          <a:p>
            <a:pPr>
              <a:defRPr sz="2400" b="1"/>
            </a:pPr>
            <a:endParaRPr lang="pt-BR"/>
          </a:p>
        </c:txPr>
      </c:legendEntry>
      <c:layout/>
      <c:spPr>
        <a:ln>
          <a:noFill/>
        </a:ln>
      </c:spPr>
      <c:txPr>
        <a:bodyPr/>
        <a:lstStyle/>
        <a:p>
          <a:pPr>
            <a:defRPr sz="2400"/>
          </a:pPr>
          <a:endParaRPr lang="pt-BR"/>
        </a:p>
      </c:txPr>
    </c:legend>
    <c:plotVisOnly val="1"/>
  </c:chart>
  <c:spPr>
    <a:noFill/>
  </c:spPr>
  <c:externalData r:id="rId2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lrMapOvr bg1="lt1" tx1="dk1" bg2="lt2" tx2="dk2" accent1="accent1" accent2="accent2" accent3="accent3" accent4="accent4" accent5="accent5" accent6="accent6" hlink="hlink" folHlink="folHlink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5.0244467619136111E-2"/>
          <c:y val="0.15998271994424398"/>
          <c:w val="0.94975553238086896"/>
          <c:h val="0.68468983143217255"/>
        </c:manualLayout>
      </c:layout>
      <c:bar3DChart>
        <c:barDir val="col"/>
        <c:grouping val="clustered"/>
        <c:ser>
          <c:idx val="0"/>
          <c:order val="0"/>
          <c:tx>
            <c:strRef>
              <c:f>VISANI!$A$3</c:f>
              <c:strCache>
                <c:ptCount val="1"/>
                <c:pt idx="0">
                  <c:v>Inspeções Sanitárias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2.6369877768786031E-2"/>
                  <c:y val="-7.3190135242641563E-2"/>
                </c:manualLayout>
              </c:layout>
              <c:showVal val="1"/>
            </c:dLbl>
            <c:dLbl>
              <c:idx val="1"/>
              <c:layout>
                <c:manualLayout>
                  <c:x val="2.2439293179979208E-2"/>
                  <c:y val="-4.4550517104216626E-2"/>
                </c:manualLayout>
              </c:layout>
              <c:showVal val="1"/>
            </c:dLbl>
            <c:dLbl>
              <c:idx val="2"/>
              <c:layout>
                <c:manualLayout>
                  <c:x val="1.9270609744133176E-2"/>
                  <c:y val="-4.4550517104216626E-2"/>
                </c:manualLayout>
              </c:layout>
              <c:showVal val="1"/>
            </c:dLbl>
            <c:dLbl>
              <c:idx val="3"/>
              <c:layout>
                <c:manualLayout>
                  <c:x val="6.5925018856112924E-3"/>
                  <c:y val="-2.2275258552108382E-2"/>
                </c:manualLayout>
              </c:layout>
              <c:showVal val="1"/>
            </c:dLbl>
            <c:dLbl>
              <c:idx val="4"/>
              <c:layout>
                <c:manualLayout>
                  <c:x val="6.84763689953079E-3"/>
                  <c:y val="-7.6848389178083053E-3"/>
                </c:manualLayout>
              </c:layout>
              <c:showVal val="1"/>
            </c:dLbl>
            <c:dLbl>
              <c:idx val="5"/>
              <c:layout>
                <c:manualLayout>
                  <c:x val="8.2406273570140853E-3"/>
                  <c:y val="-6.3643595863166324E-3"/>
                </c:manualLayout>
              </c:layout>
              <c:showVal val="1"/>
            </c:dLbl>
            <c:dLbl>
              <c:idx val="6"/>
              <c:layout>
                <c:manualLayout>
                  <c:x val="6.5925018856112924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4734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3200" b="1"/>
                </a:pPr>
                <a:endParaRPr lang="pt-BR"/>
              </a:p>
            </c:txPr>
            <c:showVal val="1"/>
          </c:dLbls>
          <c:cat>
            <c:strRef>
              <c:f>VISANI!$A$2</c:f>
              <c:strCache>
                <c:ptCount val="1"/>
                <c:pt idx="0">
                  <c:v>Procedimentos</c:v>
                </c:pt>
              </c:strCache>
            </c:strRef>
          </c:cat>
          <c:val>
            <c:numRef>
              <c:f>VISANI!$B$3</c:f>
              <c:numCache>
                <c:formatCode>General</c:formatCode>
                <c:ptCount val="1"/>
                <c:pt idx="0">
                  <c:v>583</c:v>
                </c:pt>
              </c:numCache>
            </c:numRef>
          </c:val>
          <c:shape val="cylinder"/>
        </c:ser>
        <c:ser>
          <c:idx val="1"/>
          <c:order val="1"/>
          <c:tx>
            <c:strRef>
              <c:f>VISANI!$A$4</c:f>
              <c:strCache>
                <c:ptCount val="1"/>
                <c:pt idx="0">
                  <c:v>Inspeção dos Estabelecimentos sujeitos à VISA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3.9555011313667669E-2"/>
                  <c:y val="-6.6825775656324568E-2"/>
                </c:manualLayout>
              </c:layout>
              <c:showVal val="1"/>
            </c:dLbl>
            <c:txPr>
              <a:bodyPr/>
              <a:lstStyle/>
              <a:p>
                <a:pPr>
                  <a:defRPr sz="3200" b="1"/>
                </a:pPr>
                <a:endParaRPr lang="pt-BR"/>
              </a:p>
            </c:txPr>
            <c:showVal val="1"/>
          </c:dLbls>
          <c:cat>
            <c:strRef>
              <c:f>VISANI!$A$2</c:f>
              <c:strCache>
                <c:ptCount val="1"/>
                <c:pt idx="0">
                  <c:v>Procedimentos</c:v>
                </c:pt>
              </c:strCache>
            </c:strRef>
          </c:cat>
          <c:val>
            <c:numRef>
              <c:f>VISANI!$B$4</c:f>
              <c:numCache>
                <c:formatCode>General</c:formatCode>
                <c:ptCount val="1"/>
                <c:pt idx="0">
                  <c:v>583</c:v>
                </c:pt>
              </c:numCache>
            </c:numRef>
          </c:val>
          <c:shape val="cylinder"/>
        </c:ser>
        <c:ser>
          <c:idx val="2"/>
          <c:order val="2"/>
          <c:tx>
            <c:strRef>
              <c:f>VISANI!$A$5</c:f>
              <c:strCache>
                <c:ptCount val="1"/>
                <c:pt idx="0">
                  <c:v>Licenciamento dos Estabelecimentos sujeitos à VISA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1.8129380185430987E-2"/>
                  <c:y val="-7.3190135242641494E-2"/>
                </c:manualLayout>
              </c:layout>
              <c:showVal val="1"/>
            </c:dLbl>
            <c:txPr>
              <a:bodyPr/>
              <a:lstStyle/>
              <a:p>
                <a:pPr>
                  <a:defRPr sz="3200" b="1"/>
                </a:pPr>
                <a:endParaRPr lang="pt-BR"/>
              </a:p>
            </c:txPr>
            <c:showVal val="1"/>
          </c:dLbls>
          <c:cat>
            <c:strRef>
              <c:f>VISANI!$A$2</c:f>
              <c:strCache>
                <c:ptCount val="1"/>
                <c:pt idx="0">
                  <c:v>Procedimentos</c:v>
                </c:pt>
              </c:strCache>
            </c:strRef>
          </c:cat>
          <c:val>
            <c:numRef>
              <c:f>VISANI!$B$5</c:f>
              <c:numCache>
                <c:formatCode>General</c:formatCode>
                <c:ptCount val="1"/>
                <c:pt idx="0">
                  <c:v>519</c:v>
                </c:pt>
              </c:numCache>
            </c:numRef>
          </c:val>
          <c:shape val="cylinder"/>
        </c:ser>
        <c:shape val="box"/>
        <c:axId val="86509824"/>
        <c:axId val="86536192"/>
        <c:axId val="0"/>
      </c:bar3DChart>
      <c:catAx>
        <c:axId val="86509824"/>
        <c:scaling>
          <c:orientation val="minMax"/>
        </c:scaling>
        <c:delete val="1"/>
        <c:axPos val="b"/>
        <c:numFmt formatCode="[$-F400]h:mm:ss\ AM/PM" sourceLinked="0"/>
        <c:majorTickMark val="none"/>
        <c:tickLblPos val="nextTo"/>
        <c:crossAx val="86536192"/>
        <c:crosses val="autoZero"/>
        <c:auto val="1"/>
        <c:lblAlgn val="ctr"/>
        <c:lblOffset val="100"/>
      </c:catAx>
      <c:valAx>
        <c:axId val="86536192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865098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76611198604741104"/>
          <c:w val="0.99935094050743656"/>
          <c:h val="0.22434140569360886"/>
        </c:manualLayout>
      </c:layout>
      <c:spPr>
        <a:solidFill>
          <a:sysClr val="window" lastClr="FFFFFF">
            <a:lumMod val="85000"/>
          </a:sysClr>
        </a:solidFill>
        <a:ln>
          <a:noFill/>
        </a:ln>
        <a:effectLst>
          <a:outerShdw blurRad="50800" dist="38100" dir="13500000" algn="br" rotWithShape="0">
            <a:prstClr val="black">
              <a:alpha val="40000"/>
            </a:prstClr>
          </a:outerShdw>
        </a:effectLst>
      </c:spPr>
      <c:txPr>
        <a:bodyPr/>
        <a:lstStyle/>
        <a:p>
          <a:pPr>
            <a:defRPr sz="1600" b="1"/>
          </a:pPr>
          <a:endParaRPr lang="pt-BR"/>
        </a:p>
      </c:txPr>
    </c:legend>
    <c:plotVisOnly val="1"/>
  </c:chart>
  <c:spPr>
    <a:noFill/>
  </c:spPr>
  <c:externalData r:id="rId2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lrMapOvr bg1="lt1" tx1="dk1" bg2="lt2" tx2="dk2" accent1="accent1" accent2="accent2" accent3="accent3" accent4="accent4" accent5="accent5" accent6="accent6" hlink="hlink" folHlink="folHlink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5.0244467619136111E-2"/>
          <c:y val="0.15998271994424398"/>
          <c:w val="0.9497555323808694"/>
          <c:h val="0.62594679245046958"/>
        </c:manualLayout>
      </c:layout>
      <c:bar3DChart>
        <c:barDir val="col"/>
        <c:grouping val="clustered"/>
        <c:ser>
          <c:idx val="0"/>
          <c:order val="0"/>
          <c:tx>
            <c:v>2019</c:v>
          </c:tx>
          <c:spPr>
            <a:solidFill>
              <a:schemeClr val="accent3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c:spPr>
          <c:dLbls>
            <c:dLbl>
              <c:idx val="0"/>
              <c:layout>
                <c:manualLayout>
                  <c:x val="1.8501404429709496E-2"/>
                  <c:y val="-3.3326395581756992E-2"/>
                </c:manualLayout>
              </c:layout>
              <c:showVal val="1"/>
            </c:dLbl>
            <c:dLbl>
              <c:idx val="1"/>
              <c:layout>
                <c:manualLayout>
                  <c:x val="2.2439293179979235E-2"/>
                  <c:y val="-4.4550517104216661E-2"/>
                </c:manualLayout>
              </c:layout>
              <c:showVal val="1"/>
            </c:dLbl>
            <c:dLbl>
              <c:idx val="2"/>
              <c:layout>
                <c:manualLayout>
                  <c:x val="1.9270609744133187E-2"/>
                  <c:y val="-4.4550517104216661E-2"/>
                </c:manualLayout>
              </c:layout>
              <c:showVal val="1"/>
            </c:dLbl>
            <c:dLbl>
              <c:idx val="3"/>
              <c:layout>
                <c:manualLayout>
                  <c:x val="1.4833129242625453E-2"/>
                  <c:y val="-3.5003977724741703E-2"/>
                </c:manualLayout>
              </c:layout>
              <c:showVal val="1"/>
            </c:dLbl>
            <c:dLbl>
              <c:idx val="4"/>
              <c:layout>
                <c:manualLayout>
                  <c:x val="2.1680766142156142E-2"/>
                  <c:y val="-2.9960097469916611E-2"/>
                </c:manualLayout>
              </c:layout>
              <c:showVal val="1"/>
            </c:dLbl>
            <c:dLbl>
              <c:idx val="5"/>
              <c:layout>
                <c:manualLayout>
                  <c:x val="8.2406273570140853E-3"/>
                  <c:y val="-6.3643595863166324E-3"/>
                </c:manualLayout>
              </c:layout>
              <c:showVal val="1"/>
            </c:dLbl>
            <c:dLbl>
              <c:idx val="6"/>
              <c:layout>
                <c:manualLayout>
                  <c:x val="6.5925018856112924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4734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3200" b="1"/>
                </a:pPr>
                <a:endParaRPr lang="pt-BR"/>
              </a:p>
            </c:txPr>
            <c:showVal val="1"/>
          </c:dLbls>
          <c:cat>
            <c:strRef>
              <c:f>VISANI!$A$6:$A$10</c:f>
              <c:strCache>
                <c:ptCount val="5"/>
                <c:pt idx="0">
                  <c:v>Inspeção Sanitária de Serviços de Alimentação</c:v>
                </c:pt>
                <c:pt idx="1">
                  <c:v>Licenciamento Sanitário de Serviços de Alimentação</c:v>
                </c:pt>
                <c:pt idx="2">
                  <c:v>Cadastro de Estabelecimentos sujeitos à VISA</c:v>
                </c:pt>
                <c:pt idx="3">
                  <c:v>Cadastro de Serviços de Alimentação</c:v>
                </c:pt>
                <c:pt idx="4">
                  <c:v>Recebimento de Denúncias e Reclamações</c:v>
                </c:pt>
              </c:strCache>
            </c:strRef>
          </c:cat>
          <c:val>
            <c:numRef>
              <c:f>VISANI!$B$6:$B$10</c:f>
              <c:numCache>
                <c:formatCode>General</c:formatCode>
                <c:ptCount val="5"/>
                <c:pt idx="0">
                  <c:v>111</c:v>
                </c:pt>
                <c:pt idx="1">
                  <c:v>105</c:v>
                </c:pt>
                <c:pt idx="2">
                  <c:v>70</c:v>
                </c:pt>
                <c:pt idx="3">
                  <c:v>23</c:v>
                </c:pt>
                <c:pt idx="4">
                  <c:v>17</c:v>
                </c:pt>
              </c:numCache>
            </c:numRef>
          </c:val>
        </c:ser>
        <c:shape val="box"/>
        <c:axId val="86577152"/>
        <c:axId val="86578688"/>
        <c:axId val="0"/>
      </c:bar3DChart>
      <c:catAx>
        <c:axId val="86577152"/>
        <c:scaling>
          <c:orientation val="minMax"/>
        </c:scaling>
        <c:axPos val="b"/>
        <c:numFmt formatCode="[$-F400]h:mm:ss\ AM/PM" sourceLinked="0"/>
        <c:majorTickMark val="none"/>
        <c:tickLblPos val="nextTo"/>
        <c:txPr>
          <a:bodyPr rot="0" vert="horz" anchor="t" anchorCtr="0"/>
          <a:lstStyle/>
          <a:p>
            <a:pPr>
              <a:defRPr sz="1200" b="1"/>
            </a:pPr>
            <a:endParaRPr lang="pt-BR"/>
          </a:p>
        </c:txPr>
        <c:crossAx val="86578688"/>
        <c:crosses val="autoZero"/>
        <c:auto val="1"/>
        <c:lblAlgn val="ctr"/>
        <c:lblOffset val="100"/>
      </c:catAx>
      <c:valAx>
        <c:axId val="86578688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86577152"/>
        <c:crosses val="autoZero"/>
        <c:crossBetween val="between"/>
      </c:valAx>
    </c:plotArea>
    <c:plotVisOnly val="1"/>
  </c:chart>
  <c:spPr>
    <a:noFill/>
  </c:spPr>
  <c:externalData r:id="rId2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'Produção HMU'!$B$2</c:f>
              <c:strCache>
                <c:ptCount val="1"/>
                <c:pt idx="0">
                  <c:v>1º QD_19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pPr>
                      <a:defRPr sz="2000" b="1">
                        <a:solidFill>
                          <a:schemeClr val="tx1"/>
                        </a:solidFill>
                      </a:defRPr>
                    </a:pPr>
                    <a:r>
                      <a:rPr lang="en-US" smtClean="0">
                        <a:solidFill>
                          <a:schemeClr val="tx1"/>
                        </a:solidFill>
                      </a:rPr>
                      <a:t>691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Val val="1"/>
            </c:dLbl>
            <c:dLbl>
              <c:idx val="2"/>
              <c:layout>
                <c:manualLayout>
                  <c:x val="-1.0534940644526791E-2"/>
                  <c:y val="-2.3560844743140373E-2"/>
                </c:manualLayout>
              </c:layout>
              <c:showVal val="1"/>
            </c:dLbl>
            <c:dLbl>
              <c:idx val="3"/>
              <c:layout>
                <c:manualLayout>
                  <c:x val="-1.44855433862244E-2"/>
                  <c:y val="-2.3560844743140387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5.5689269392877376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'Produção HMU'!$A$3:$A$7</c:f>
              <c:strCache>
                <c:ptCount val="5"/>
                <c:pt idx="0">
                  <c:v>MAMOGRAFIA</c:v>
                </c:pt>
                <c:pt idx="1">
                  <c:v>CONSULTA NÍVEL SUPERIOR ESPECIALIZADA</c:v>
                </c:pt>
                <c:pt idx="2">
                  <c:v>CONSULTAS MÉDICAS ESPECIALIZADAS</c:v>
                </c:pt>
                <c:pt idx="3">
                  <c:v>EXAMES DE ANÁLISES CLÍNICAS</c:v>
                </c:pt>
                <c:pt idx="4">
                  <c:v>ULTRASSONOGRAFIA</c:v>
                </c:pt>
              </c:strCache>
            </c:strRef>
          </c:cat>
          <c:val>
            <c:numRef>
              <c:f>'Produção HMU'!$B$3:$B$7</c:f>
              <c:numCache>
                <c:formatCode>General</c:formatCode>
                <c:ptCount val="5"/>
                <c:pt idx="0">
                  <c:v>325</c:v>
                </c:pt>
                <c:pt idx="1">
                  <c:v>32600</c:v>
                </c:pt>
                <c:pt idx="2">
                  <c:v>12247</c:v>
                </c:pt>
                <c:pt idx="3">
                  <c:v>62805</c:v>
                </c:pt>
                <c:pt idx="4">
                  <c:v>1336</c:v>
                </c:pt>
              </c:numCache>
            </c:numRef>
          </c:val>
        </c:ser>
        <c:ser>
          <c:idx val="1"/>
          <c:order val="1"/>
          <c:tx>
            <c:strRef>
              <c:f>'Produção HMU'!$C$2</c:f>
              <c:strCache>
                <c:ptCount val="1"/>
                <c:pt idx="0">
                  <c:v>1º QD_18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1"/>
              <c:layout>
                <c:manualLayout>
                  <c:x val="4.3055555555555444E-2"/>
                  <c:y val="-3.7777678623765777E-2"/>
                </c:manualLayout>
              </c:layout>
              <c:showVal val="1"/>
            </c:dLbl>
            <c:dLbl>
              <c:idx val="2"/>
              <c:layout>
                <c:manualLayout>
                  <c:x val="1.1851808225092729E-2"/>
                  <c:y val="-4.2837899532982573E-2"/>
                </c:manualLayout>
              </c:layout>
              <c:showVal val="1"/>
            </c:dLbl>
            <c:dLbl>
              <c:idx val="3"/>
              <c:layout>
                <c:manualLayout>
                  <c:x val="5.9722222222222433E-2"/>
                  <c:y val="-2.2222163896332627E-3"/>
                </c:manualLayout>
              </c:layout>
              <c:showVal val="1"/>
            </c:dLbl>
            <c:dLbl>
              <c:idx val="4"/>
              <c:layout>
                <c:manualLayout>
                  <c:x val="4.4773497739239228E-2"/>
                  <c:y val="-4.2837899532982532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'Produção HMU'!$A$3:$A$7</c:f>
              <c:strCache>
                <c:ptCount val="5"/>
                <c:pt idx="0">
                  <c:v>MAMOGRAFIA</c:v>
                </c:pt>
                <c:pt idx="1">
                  <c:v>CONSULTA NÍVEL SUPERIOR ESPECIALIZADA</c:v>
                </c:pt>
                <c:pt idx="2">
                  <c:v>CONSULTAS MÉDICAS ESPECIALIZADAS</c:v>
                </c:pt>
                <c:pt idx="3">
                  <c:v>EXAMES DE ANÁLISES CLÍNICAS</c:v>
                </c:pt>
                <c:pt idx="4">
                  <c:v>ULTRASSONOGRAFIA</c:v>
                </c:pt>
              </c:strCache>
            </c:strRef>
          </c:cat>
          <c:val>
            <c:numRef>
              <c:f>'Produção HMU'!$C$3:$C$7</c:f>
              <c:numCache>
                <c:formatCode>General</c:formatCode>
                <c:ptCount val="5"/>
                <c:pt idx="0">
                  <c:v>183</c:v>
                </c:pt>
                <c:pt idx="1">
                  <c:v>31488</c:v>
                </c:pt>
                <c:pt idx="2">
                  <c:v>18029</c:v>
                </c:pt>
                <c:pt idx="3">
                  <c:v>62864</c:v>
                </c:pt>
                <c:pt idx="4">
                  <c:v>1448</c:v>
                </c:pt>
              </c:numCache>
            </c:numRef>
          </c:val>
        </c:ser>
        <c:dLbls>
          <c:showVal val="1"/>
        </c:dLbls>
        <c:gapWidth val="75"/>
        <c:shape val="box"/>
        <c:axId val="86628608"/>
        <c:axId val="86642688"/>
        <c:axId val="0"/>
      </c:bar3DChart>
      <c:catAx>
        <c:axId val="866286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86642688"/>
        <c:crosses val="autoZero"/>
        <c:auto val="1"/>
        <c:lblAlgn val="ctr"/>
        <c:lblOffset val="100"/>
      </c:catAx>
      <c:valAx>
        <c:axId val="86642688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8662860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2400"/>
          </a:pPr>
          <a:endParaRPr lang="pt-BR"/>
        </a:p>
      </c:txPr>
    </c:legend>
    <c:plotVisOnly val="1"/>
  </c:chart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'Produção HMU'!$B$20</c:f>
              <c:strCache>
                <c:ptCount val="1"/>
                <c:pt idx="0">
                  <c:v>1º QD/19</c:v>
                </c:pt>
              </c:strCache>
            </c:strRef>
          </c:tx>
          <c:dLbls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'Produção HMU'!$A$21:$A$23</c:f>
              <c:strCache>
                <c:ptCount val="3"/>
                <c:pt idx="0">
                  <c:v>RADIOGRAFIA</c:v>
                </c:pt>
                <c:pt idx="1">
                  <c:v>OBSERVAÇÃO 24 HORAS</c:v>
                </c:pt>
                <c:pt idx="2">
                  <c:v>ATENDIMENTO ORTOPÉDICO PROVISÓRIO</c:v>
                </c:pt>
              </c:strCache>
            </c:strRef>
          </c:cat>
          <c:val>
            <c:numRef>
              <c:f>'Produção HMU'!$B$21:$B$23</c:f>
              <c:numCache>
                <c:formatCode>General</c:formatCode>
                <c:ptCount val="3"/>
                <c:pt idx="0">
                  <c:v>14901</c:v>
                </c:pt>
                <c:pt idx="1">
                  <c:v>1274</c:v>
                </c:pt>
                <c:pt idx="2">
                  <c:v>2759</c:v>
                </c:pt>
              </c:numCache>
            </c:numRef>
          </c:val>
        </c:ser>
        <c:ser>
          <c:idx val="1"/>
          <c:order val="1"/>
          <c:tx>
            <c:strRef>
              <c:f>'Produção HMU'!$C$20</c:f>
              <c:strCache>
                <c:ptCount val="1"/>
                <c:pt idx="0">
                  <c:v>1º QD/18</c:v>
                </c:pt>
              </c:strCache>
            </c:strRef>
          </c:tx>
          <c:dLbls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'Produção HMU'!$A$21:$A$23</c:f>
              <c:strCache>
                <c:ptCount val="3"/>
                <c:pt idx="0">
                  <c:v>RADIOGRAFIA</c:v>
                </c:pt>
                <c:pt idx="1">
                  <c:v>OBSERVAÇÃO 24 HORAS</c:v>
                </c:pt>
                <c:pt idx="2">
                  <c:v>ATENDIMENTO ORTOPÉDICO PROVISÓRIO</c:v>
                </c:pt>
              </c:strCache>
            </c:strRef>
          </c:cat>
          <c:val>
            <c:numRef>
              <c:f>'Produção HMU'!$C$21:$C$23</c:f>
              <c:numCache>
                <c:formatCode>General</c:formatCode>
                <c:ptCount val="3"/>
                <c:pt idx="0">
                  <c:v>12908</c:v>
                </c:pt>
                <c:pt idx="1">
                  <c:v>1063</c:v>
                </c:pt>
                <c:pt idx="2">
                  <c:v>1952</c:v>
                </c:pt>
              </c:numCache>
            </c:numRef>
          </c:val>
        </c:ser>
        <c:dLbls>
          <c:showVal val="1"/>
        </c:dLbls>
        <c:overlap val="-25"/>
        <c:axId val="86664704"/>
        <c:axId val="86666240"/>
      </c:barChart>
      <c:catAx>
        <c:axId val="866647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 b="1"/>
            </a:pPr>
            <a:endParaRPr lang="pt-BR"/>
          </a:p>
        </c:txPr>
        <c:crossAx val="86666240"/>
        <c:crosses val="autoZero"/>
        <c:auto val="1"/>
        <c:lblAlgn val="ctr"/>
        <c:lblOffset val="100"/>
      </c:catAx>
      <c:valAx>
        <c:axId val="86666240"/>
        <c:scaling>
          <c:orientation val="minMax"/>
        </c:scaling>
        <c:delete val="1"/>
        <c:axPos val="l"/>
        <c:numFmt formatCode="General" sourceLinked="1"/>
        <c:tickLblPos val="nextTo"/>
        <c:crossAx val="86664704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800" b="1"/>
          </a:pPr>
          <a:endParaRPr lang="pt-BR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 sz="2000" b="1"/>
            </a:pPr>
            <a:r>
              <a:rPr lang="pt-BR" sz="2000" b="1"/>
              <a:t>GASTO % COM PESSOAL E ENCARGOS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accent2">
                <a:lumMod val="50000"/>
              </a:schemeClr>
            </a:solidFill>
          </c:spPr>
          <c:dLbls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'FINANCEIRO II'!$A$48:$C$48</c:f>
              <c:strCache>
                <c:ptCount val="3"/>
                <c:pt idx="0">
                  <c:v>1º QUAD 2019</c:v>
                </c:pt>
                <c:pt idx="1">
                  <c:v>1º QUAD. 2018</c:v>
                </c:pt>
                <c:pt idx="2">
                  <c:v>1º QUAD. 2017</c:v>
                </c:pt>
              </c:strCache>
            </c:strRef>
          </c:cat>
          <c:val>
            <c:numRef>
              <c:f>'FINANCEIRO II'!$A$49:$C$49</c:f>
              <c:numCache>
                <c:formatCode>General</c:formatCode>
                <c:ptCount val="3"/>
                <c:pt idx="0">
                  <c:v>80.959999999999994</c:v>
                </c:pt>
                <c:pt idx="1">
                  <c:v>83.05</c:v>
                </c:pt>
                <c:pt idx="2">
                  <c:v>85.48</c:v>
                </c:pt>
              </c:numCache>
            </c:numRef>
          </c:val>
        </c:ser>
        <c:dLbls>
          <c:showVal val="1"/>
        </c:dLbls>
        <c:overlap val="-25"/>
        <c:axId val="69950464"/>
        <c:axId val="69956352"/>
      </c:barChart>
      <c:catAx>
        <c:axId val="6995046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400" b="1"/>
            </a:pPr>
            <a:endParaRPr lang="pt-BR"/>
          </a:p>
        </c:txPr>
        <c:crossAx val="69956352"/>
        <c:crosses val="autoZero"/>
        <c:auto val="1"/>
        <c:lblAlgn val="ctr"/>
        <c:lblOffset val="100"/>
      </c:catAx>
      <c:valAx>
        <c:axId val="69956352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69950464"/>
        <c:crosses val="autoZero"/>
        <c:crossBetween val="between"/>
      </c:valAx>
    </c:plotArea>
    <c:plotVisOnly val="1"/>
  </c:chart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'Produção HMU'!$B$26</c:f>
              <c:strCache>
                <c:ptCount val="1"/>
                <c:pt idx="0">
                  <c:v>1º QD_19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'Produção HMU'!$A$27:$A$29</c:f>
              <c:strCache>
                <c:ptCount val="3"/>
                <c:pt idx="0">
                  <c:v>ADM. DE MEDICAMENTOS EM ATENÇÃO ESPECIAL</c:v>
                </c:pt>
                <c:pt idx="1">
                  <c:v>ADM. DE MEDICAMENTOS EM ATENÇÃO BÁSICA </c:v>
                </c:pt>
                <c:pt idx="2">
                  <c:v>ATENDIMENTO FISIOTERAPÊUTICO</c:v>
                </c:pt>
              </c:strCache>
            </c:strRef>
          </c:cat>
          <c:val>
            <c:numRef>
              <c:f>'Produção HMU'!$B$27:$B$29</c:f>
              <c:numCache>
                <c:formatCode>General</c:formatCode>
                <c:ptCount val="3"/>
                <c:pt idx="0">
                  <c:v>13130</c:v>
                </c:pt>
                <c:pt idx="1">
                  <c:v>58630</c:v>
                </c:pt>
                <c:pt idx="2">
                  <c:v>8496</c:v>
                </c:pt>
              </c:numCache>
            </c:numRef>
          </c:val>
        </c:ser>
        <c:ser>
          <c:idx val="1"/>
          <c:order val="1"/>
          <c:tx>
            <c:strRef>
              <c:f>'Produção HMU'!$C$26</c:f>
              <c:strCache>
                <c:ptCount val="1"/>
                <c:pt idx="0">
                  <c:v>1º QD_18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'Produção HMU'!$A$27:$A$29</c:f>
              <c:strCache>
                <c:ptCount val="3"/>
                <c:pt idx="0">
                  <c:v>ADM. DE MEDICAMENTOS EM ATENÇÃO ESPECIAL</c:v>
                </c:pt>
                <c:pt idx="1">
                  <c:v>ADM. DE MEDICAMENTOS EM ATENÇÃO BÁSICA </c:v>
                </c:pt>
                <c:pt idx="2">
                  <c:v>ATENDIMENTO FISIOTERAPÊUTICO</c:v>
                </c:pt>
              </c:strCache>
            </c:strRef>
          </c:cat>
          <c:val>
            <c:numRef>
              <c:f>'Produção HMU'!$C$27:$C$29</c:f>
              <c:numCache>
                <c:formatCode>General</c:formatCode>
                <c:ptCount val="3"/>
                <c:pt idx="0">
                  <c:v>18080</c:v>
                </c:pt>
                <c:pt idx="1">
                  <c:v>59899</c:v>
                </c:pt>
                <c:pt idx="2">
                  <c:v>6998</c:v>
                </c:pt>
              </c:numCache>
            </c:numRef>
          </c:val>
        </c:ser>
        <c:dLbls>
          <c:showVal val="1"/>
        </c:dLbls>
        <c:overlap val="-25"/>
        <c:axId val="86703488"/>
        <c:axId val="86783104"/>
      </c:barChart>
      <c:catAx>
        <c:axId val="867034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86783104"/>
        <c:crosses val="autoZero"/>
        <c:auto val="1"/>
        <c:lblAlgn val="ctr"/>
        <c:lblOffset val="100"/>
      </c:catAx>
      <c:valAx>
        <c:axId val="86783104"/>
        <c:scaling>
          <c:orientation val="minMax"/>
        </c:scaling>
        <c:delete val="1"/>
        <c:axPos val="l"/>
        <c:numFmt formatCode="General" sourceLinked="1"/>
        <c:tickLblPos val="nextTo"/>
        <c:crossAx val="8670348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4382258138785515"/>
          <c:y val="1.6836199685282428E-2"/>
          <c:w val="0.24656524842289523"/>
          <c:h val="0.11287721814721365"/>
        </c:manualLayout>
      </c:layout>
      <c:txPr>
        <a:bodyPr/>
        <a:lstStyle/>
        <a:p>
          <a:pPr>
            <a:defRPr sz="2000"/>
          </a:pPr>
          <a:endParaRPr lang="pt-BR"/>
        </a:p>
      </c:txPr>
    </c:legend>
    <c:plotVisOnly val="1"/>
  </c:chart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lrMapOvr bg1="lt1" tx1="dk1" bg2="lt2" tx2="dk2" accent1="accent1" accent2="accent2" accent3="accent3" accent4="accent4" accent5="accent5" accent6="accent6" hlink="hlink" folHlink="folHlink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5.0244467619136111E-2"/>
          <c:y val="0.15998271994424398"/>
          <c:w val="0.9497555323808694"/>
          <c:h val="0.68787201122532715"/>
        </c:manualLayout>
      </c:layout>
      <c:bar3DChart>
        <c:barDir val="col"/>
        <c:grouping val="clustered"/>
        <c:ser>
          <c:idx val="0"/>
          <c:order val="0"/>
          <c:tx>
            <c:v>2019</c:v>
          </c:tx>
          <c:spPr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dLbl>
              <c:idx val="0"/>
              <c:layout>
                <c:manualLayout>
                  <c:x val="1.6481254714028261E-3"/>
                  <c:y val="-1.5910898965791568E-2"/>
                </c:manualLayout>
              </c:layout>
              <c:showVal val="1"/>
            </c:dLbl>
            <c:dLbl>
              <c:idx val="1"/>
              <c:layout>
                <c:manualLayout>
                  <c:x val="4.3099129945479491E-3"/>
                  <c:y val="-1.5910898965791568E-2"/>
                </c:manualLayout>
              </c:layout>
              <c:showVal val="1"/>
            </c:dLbl>
            <c:dLbl>
              <c:idx val="2"/>
              <c:layout>
                <c:manualLayout>
                  <c:x val="9.3818569157162451E-3"/>
                  <c:y val="-9.5465393794750292E-3"/>
                </c:manualLayout>
              </c:layout>
              <c:showVal val="1"/>
            </c:dLbl>
            <c:dLbl>
              <c:idx val="3"/>
              <c:layout>
                <c:manualLayout>
                  <c:x val="6.5925018856112924E-3"/>
                  <c:y val="-2.2275258552108396E-2"/>
                </c:manualLayout>
              </c:layout>
              <c:showVal val="1"/>
            </c:dLbl>
            <c:dLbl>
              <c:idx val="4"/>
              <c:layout>
                <c:manualLayout>
                  <c:x val="6.84763689953079E-3"/>
                  <c:y val="-7.6848389178083053E-3"/>
                </c:manualLayout>
              </c:layout>
              <c:showVal val="1"/>
            </c:dLbl>
            <c:dLbl>
              <c:idx val="5"/>
              <c:layout>
                <c:manualLayout>
                  <c:x val="8.2406273570140853E-3"/>
                  <c:y val="-6.3643595863166324E-3"/>
                </c:manualLayout>
              </c:layout>
              <c:showVal val="1"/>
            </c:dLbl>
            <c:dLbl>
              <c:idx val="6"/>
              <c:layout>
                <c:manualLayout>
                  <c:x val="6.5925018856112924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4734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3200" b="1"/>
                </a:pPr>
                <a:endParaRPr lang="pt-BR"/>
              </a:p>
            </c:txPr>
            <c:showVal val="1"/>
          </c:dLbls>
          <c:cat>
            <c:strRef>
              <c:f>'INTERNAÇÕES HMU'!$E$4:$E$10</c:f>
              <c:strCache>
                <c:ptCount val="7"/>
                <c:pt idx="0">
                  <c:v>Clínica Médica</c:v>
                </c:pt>
                <c:pt idx="1">
                  <c:v>Pediátricos</c:v>
                </c:pt>
                <c:pt idx="2">
                  <c:v>Cirúrgica Eletiva      </c:v>
                </c:pt>
                <c:pt idx="3">
                  <c:v>Cirúrgica Urgência</c:v>
                </c:pt>
                <c:pt idx="4">
                  <c:v>Parto Normal </c:v>
                </c:pt>
                <c:pt idx="5">
                  <c:v>Parto Cesaréo</c:v>
                </c:pt>
                <c:pt idx="6">
                  <c:v>Laqueadura / Curetagem</c:v>
                </c:pt>
              </c:strCache>
            </c:strRef>
          </c:cat>
          <c:val>
            <c:numRef>
              <c:f>'INTERNAÇÕES HMU'!$F$4:$F$10</c:f>
              <c:numCache>
                <c:formatCode>General</c:formatCode>
                <c:ptCount val="7"/>
                <c:pt idx="0">
                  <c:v>425</c:v>
                </c:pt>
                <c:pt idx="1">
                  <c:v>58</c:v>
                </c:pt>
                <c:pt idx="2">
                  <c:v>196</c:v>
                </c:pt>
                <c:pt idx="3">
                  <c:v>216</c:v>
                </c:pt>
                <c:pt idx="4">
                  <c:v>128</c:v>
                </c:pt>
                <c:pt idx="5">
                  <c:v>202</c:v>
                </c:pt>
                <c:pt idx="6">
                  <c:v>100</c:v>
                </c:pt>
              </c:numCache>
            </c:numRef>
          </c:val>
        </c:ser>
        <c:ser>
          <c:idx val="1"/>
          <c:order val="1"/>
          <c:tx>
            <c:v>2018</c:v>
          </c:tx>
          <c:spPr>
            <a:solidFill>
              <a:srgbClr val="F0A22E">
                <a:lumMod val="75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7.0852327669567788E-3"/>
                  <c:y val="-3.1091732542164689E-3"/>
                </c:manualLayout>
              </c:layout>
              <c:showVal val="1"/>
            </c:dLbl>
            <c:dLbl>
              <c:idx val="1"/>
              <c:layout>
                <c:manualLayout>
                  <c:x val="1.1791623992761745E-2"/>
                  <c:y val="-1.8432839093204145E-2"/>
                </c:manualLayout>
              </c:layout>
              <c:showVal val="1"/>
            </c:dLbl>
            <c:dLbl>
              <c:idx val="2"/>
              <c:layout>
                <c:manualLayout>
                  <c:x val="1.24264767333998E-2"/>
                  <c:y val="-1.33889588383791E-2"/>
                </c:manualLayout>
              </c:layout>
              <c:showVal val="1"/>
            </c:dLbl>
            <c:dLbl>
              <c:idx val="3"/>
              <c:layout>
                <c:manualLayout>
                  <c:x val="1.2426476733399743E-2"/>
                  <c:y val="-9.5465393794750362E-3"/>
                </c:manualLayout>
              </c:layout>
              <c:showVal val="1"/>
            </c:dLbl>
            <c:dLbl>
              <c:idx val="4"/>
              <c:layout>
                <c:manualLayout>
                  <c:x val="1.5215831763504641E-2"/>
                  <c:y val="-6.3643595863166324E-3"/>
                </c:manualLayout>
              </c:layout>
              <c:showVal val="1"/>
            </c:dLbl>
            <c:dLbl>
              <c:idx val="5"/>
              <c:layout>
                <c:manualLayout>
                  <c:x val="5.0292668421673334E-2"/>
                  <c:y val="-1.4658292378133347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220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dLbl>
              <c:idx val="6"/>
              <c:layout>
                <c:manualLayout>
                  <c:x val="5.8072061883920251E-2"/>
                  <c:y val="1.010093940327149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103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6104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3200" b="1">
                    <a:solidFill>
                      <a:schemeClr val="tx1"/>
                    </a:solidFill>
                  </a:defRPr>
                </a:pPr>
                <a:endParaRPr lang="pt-BR"/>
              </a:p>
            </c:txPr>
            <c:showVal val="1"/>
          </c:dLbls>
          <c:cat>
            <c:strRef>
              <c:f>'INTERNAÇÕES HMU'!$E$4:$E$10</c:f>
              <c:strCache>
                <c:ptCount val="7"/>
                <c:pt idx="0">
                  <c:v>Clínica Médica</c:v>
                </c:pt>
                <c:pt idx="1">
                  <c:v>Pediátricos</c:v>
                </c:pt>
                <c:pt idx="2">
                  <c:v>Cirúrgica Eletiva      </c:v>
                </c:pt>
                <c:pt idx="3">
                  <c:v>Cirúrgica Urgência</c:v>
                </c:pt>
                <c:pt idx="4">
                  <c:v>Parto Normal </c:v>
                </c:pt>
                <c:pt idx="5">
                  <c:v>Parto Cesaréo</c:v>
                </c:pt>
                <c:pt idx="6">
                  <c:v>Laqueadura / Curetagem</c:v>
                </c:pt>
              </c:strCache>
            </c:strRef>
          </c:cat>
          <c:val>
            <c:numRef>
              <c:f>'INTERNAÇÕES HMU'!$G$4:$G$10</c:f>
              <c:numCache>
                <c:formatCode>General</c:formatCode>
                <c:ptCount val="7"/>
                <c:pt idx="0">
                  <c:v>582</c:v>
                </c:pt>
                <c:pt idx="1">
                  <c:v>66</c:v>
                </c:pt>
                <c:pt idx="2">
                  <c:v>80</c:v>
                </c:pt>
                <c:pt idx="3">
                  <c:v>187</c:v>
                </c:pt>
                <c:pt idx="4">
                  <c:v>173</c:v>
                </c:pt>
                <c:pt idx="5">
                  <c:v>173</c:v>
                </c:pt>
                <c:pt idx="6">
                  <c:v>78</c:v>
                </c:pt>
              </c:numCache>
            </c:numRef>
          </c:val>
        </c:ser>
        <c:shape val="box"/>
        <c:axId val="86989824"/>
        <c:axId val="86901504"/>
        <c:axId val="0"/>
      </c:bar3DChart>
      <c:catAx>
        <c:axId val="86989824"/>
        <c:scaling>
          <c:orientation val="minMax"/>
        </c:scaling>
        <c:axPos val="b"/>
        <c:numFmt formatCode="[$-F400]h:mm:ss\ AM/PM" sourceLinked="0"/>
        <c:majorTickMark val="none"/>
        <c:tickLblPos val="nextTo"/>
        <c:txPr>
          <a:bodyPr rot="0" vert="horz" anchor="t" anchorCtr="0"/>
          <a:lstStyle/>
          <a:p>
            <a:pPr>
              <a:defRPr sz="1400" b="1"/>
            </a:pPr>
            <a:endParaRPr lang="pt-BR"/>
          </a:p>
        </c:txPr>
        <c:crossAx val="86901504"/>
        <c:crosses val="autoZero"/>
        <c:auto val="1"/>
        <c:lblAlgn val="ctr"/>
        <c:lblOffset val="100"/>
      </c:catAx>
      <c:valAx>
        <c:axId val="86901504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86989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97341944099096"/>
          <c:y val="1.8672758794431827E-2"/>
          <c:w val="0.24704908596951725"/>
          <c:h val="0.13370368296905608"/>
        </c:manualLayout>
      </c:layout>
      <c:txPr>
        <a:bodyPr/>
        <a:lstStyle/>
        <a:p>
          <a:pPr>
            <a:defRPr sz="2000" b="1"/>
          </a:pPr>
          <a:endParaRPr lang="pt-BR"/>
        </a:p>
      </c:txPr>
    </c:legend>
    <c:plotVisOnly val="1"/>
  </c:chart>
  <c:spPr>
    <a:noFill/>
  </c:spPr>
  <c:externalData r:id="rId2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 sz="1800"/>
            </a:pPr>
            <a:r>
              <a:rPr lang="pt-BR" sz="1800"/>
              <a:t>Internação HMU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1041119860017301E-4"/>
          <c:y val="0.1229026417230587"/>
          <c:w val="0.71683748906386691"/>
          <c:h val="0.82356547989016349"/>
        </c:manualLayout>
      </c:layout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00B050"/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Pt>
            <c:idx val="1"/>
            <c:explosion val="6"/>
            <c:spPr>
              <a:solidFill>
                <a:srgbClr val="FF0000"/>
              </a:soli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c:spPr>
          </c:dPt>
          <c:dLbls>
            <c:dLbl>
              <c:idx val="1"/>
              <c:spPr>
                <a:scene3d>
                  <a:camera prst="orthographicFront"/>
                  <a:lightRig rig="threePt" dir="t"/>
                </a:scene3d>
                <a:sp3d>
                  <a:bevelT w="165100" prst="coolSlant"/>
                </a:sp3d>
              </c:spPr>
              <c:txPr>
                <a:bodyPr/>
                <a:lstStyle/>
                <a:p>
                  <a:pPr>
                    <a:defRPr sz="2800" b="1"/>
                  </a:pPr>
                  <a:endParaRPr lang="pt-BR"/>
                </a:p>
              </c:txPr>
            </c:dLbl>
            <c:txPr>
              <a:bodyPr/>
              <a:lstStyle/>
              <a:p>
                <a:pPr>
                  <a:defRPr sz="2800" b="1"/>
                </a:pPr>
                <a:endParaRPr lang="pt-BR"/>
              </a:p>
            </c:txPr>
            <c:showPercent val="1"/>
            <c:showLeaderLines val="1"/>
          </c:dLbls>
          <c:cat>
            <c:strRef>
              <c:f>'INTERNAÇÕES HMU'!$C$26:$D$26</c:f>
              <c:strCache>
                <c:ptCount val="2"/>
                <c:pt idx="0">
                  <c:v>Unaí</c:v>
                </c:pt>
                <c:pt idx="1">
                  <c:v>Outros Municípios</c:v>
                </c:pt>
              </c:strCache>
            </c:strRef>
          </c:cat>
          <c:val>
            <c:numRef>
              <c:f>'INTERNAÇÕES HMU'!$C$38:$D$38</c:f>
              <c:numCache>
                <c:formatCode>0%</c:formatCode>
                <c:ptCount val="2"/>
                <c:pt idx="0">
                  <c:v>0.71547169811320765</c:v>
                </c:pt>
                <c:pt idx="1">
                  <c:v>0.28452830188679346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/>
      <c:txPr>
        <a:bodyPr/>
        <a:lstStyle/>
        <a:p>
          <a:pPr>
            <a:defRPr sz="1600" b="1"/>
          </a:pPr>
          <a:endParaRPr lang="pt-BR"/>
        </a:p>
      </c:txPr>
    </c:legend>
    <c:plotVisOnly val="1"/>
  </c:chart>
  <c:spPr>
    <a:noFill/>
  </c:spPr>
  <c:externalData r:id="rId1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lrMapOvr bg1="lt1" tx1="dk1" bg2="lt2" tx2="dk2" accent1="accent1" accent2="accent2" accent3="accent3" accent4="accent4" accent5="accent5" accent6="accent6" hlink="hlink" folHlink="folHlink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5.0244467619136111E-2"/>
          <c:y val="0.15998271994424398"/>
          <c:w val="0.9497555323808694"/>
          <c:h val="0.74833342729533514"/>
        </c:manualLayout>
      </c:layout>
      <c:bar3DChart>
        <c:barDir val="col"/>
        <c:grouping val="clustered"/>
        <c:ser>
          <c:idx val="0"/>
          <c:order val="0"/>
          <c:tx>
            <c:v>2019</c:v>
          </c:tx>
          <c:spPr>
            <a:solidFill>
              <a:srgbClr val="B58B80">
                <a:lumMod val="50000"/>
              </a:srgb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9.888736733995266E-3"/>
                  <c:y val="-3.1821797931583244E-3"/>
                </c:manualLayout>
              </c:layout>
              <c:showVal val="1"/>
            </c:dLbl>
            <c:dLbl>
              <c:idx val="1"/>
              <c:layout>
                <c:manualLayout>
                  <c:x val="4.3098824603446523E-3"/>
                  <c:y val="-3.1821797931583244E-3"/>
                </c:manualLayout>
              </c:layout>
              <c:showVal val="1"/>
            </c:dLbl>
            <c:dLbl>
              <c:idx val="2"/>
              <c:layout>
                <c:manualLayout>
                  <c:x val="8.3875385142075896E-3"/>
                  <c:y val="-3.1821797931583244E-3"/>
                </c:manualLayout>
              </c:layout>
              <c:showVal val="1"/>
            </c:dLbl>
            <c:dLbl>
              <c:idx val="3"/>
              <c:layout>
                <c:manualLayout>
                  <c:x val="1.5650462170489557E-2"/>
                  <c:y val="-6.3643595863166558E-3"/>
                </c:manualLayout>
              </c:layout>
              <c:showVal val="1"/>
            </c:dLbl>
            <c:dLbl>
              <c:idx val="4"/>
              <c:layout>
                <c:manualLayout>
                  <c:x val="6.84763689953079E-3"/>
                  <c:y val="-7.6848389178083053E-3"/>
                </c:manualLayout>
              </c:layout>
              <c:showVal val="1"/>
            </c:dLbl>
            <c:dLbl>
              <c:idx val="5"/>
              <c:layout>
                <c:manualLayout>
                  <c:x val="8.2406273570140853E-3"/>
                  <c:y val="-6.3643595863166324E-3"/>
                </c:manualLayout>
              </c:layout>
              <c:showVal val="1"/>
            </c:dLbl>
            <c:dLbl>
              <c:idx val="6"/>
              <c:layout>
                <c:manualLayout>
                  <c:x val="6.5925018856112924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4734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'Produção HMU'!$A$35:$A$38</c:f>
              <c:strCache>
                <c:ptCount val="4"/>
                <c:pt idx="0">
                  <c:v>JANEIRO</c:v>
                </c:pt>
                <c:pt idx="1">
                  <c:v>FEVEIRO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'Produção HMU'!$C$35:$C$38</c:f>
              <c:numCache>
                <c:formatCode>"R$"\ #,##0</c:formatCode>
                <c:ptCount val="4"/>
                <c:pt idx="0">
                  <c:v>117219.13</c:v>
                </c:pt>
                <c:pt idx="1">
                  <c:v>145147.57999999999</c:v>
                </c:pt>
                <c:pt idx="2">
                  <c:v>181475.27000000011</c:v>
                </c:pt>
                <c:pt idx="3">
                  <c:v>174115.87999999998</c:v>
                </c:pt>
              </c:numCache>
            </c:numRef>
          </c:val>
        </c:ser>
        <c:ser>
          <c:idx val="1"/>
          <c:order val="1"/>
          <c:tx>
            <c:v>2018</c:v>
          </c:tx>
          <c:spPr>
            <a:solidFill>
              <a:srgbClr val="92D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1.2933213511354538E-2"/>
                  <c:y val="-5.1628987903958303E-3"/>
                </c:manualLayout>
              </c:layout>
              <c:showVal val="1"/>
            </c:dLbl>
            <c:dLbl>
              <c:idx val="1"/>
              <c:layout>
                <c:manualLayout>
                  <c:x val="1.179162387310282E-2"/>
                  <c:y val="-5.7041199205707877E-3"/>
                </c:manualLayout>
              </c:layout>
              <c:showVal val="1"/>
            </c:dLbl>
            <c:dLbl>
              <c:idx val="2"/>
              <c:layout>
                <c:manualLayout>
                  <c:x val="1.2426537715394271E-2"/>
                  <c:y val="-6.6023966574583906E-4"/>
                </c:manualLayout>
              </c:layout>
              <c:showVal val="1"/>
            </c:dLbl>
            <c:dLbl>
              <c:idx val="3"/>
              <c:layout>
                <c:manualLayout>
                  <c:x val="1.2426476733399743E-2"/>
                  <c:y val="-9.5465393794750362E-3"/>
                </c:manualLayout>
              </c:layout>
              <c:showVal val="1"/>
            </c:dLbl>
            <c:dLbl>
              <c:idx val="4"/>
              <c:layout>
                <c:manualLayout>
                  <c:x val="1.5215831763504641E-2"/>
                  <c:y val="-6.3643595863166324E-3"/>
                </c:manualLayout>
              </c:layout>
              <c:showVal val="1"/>
            </c:dLbl>
            <c:dLbl>
              <c:idx val="5"/>
              <c:layout>
                <c:manualLayout>
                  <c:x val="9.8887528284170873E-3"/>
                  <c:y val="-9.5465393794750292E-3"/>
                </c:manualLayout>
              </c:layout>
              <c:showVal val="1"/>
            </c:dLbl>
            <c:dLbl>
              <c:idx val="6"/>
              <c:layout>
                <c:manualLayout>
                  <c:x val="8.2406273570140853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6104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'Produção HMU'!$A$35:$A$38</c:f>
              <c:strCache>
                <c:ptCount val="4"/>
                <c:pt idx="0">
                  <c:v>JANEIRO</c:v>
                </c:pt>
                <c:pt idx="1">
                  <c:v>FEVEIRO</c:v>
                </c:pt>
                <c:pt idx="2">
                  <c:v>MARÇO</c:v>
                </c:pt>
                <c:pt idx="3">
                  <c:v>ABRIL</c:v>
                </c:pt>
              </c:strCache>
            </c:strRef>
          </c:cat>
          <c:val>
            <c:numRef>
              <c:f>'Produção HMU'!$B$35:$B$38</c:f>
              <c:numCache>
                <c:formatCode>"R$"\ #,##0</c:formatCode>
                <c:ptCount val="4"/>
                <c:pt idx="0">
                  <c:v>146791.19</c:v>
                </c:pt>
                <c:pt idx="1">
                  <c:v>175157.26</c:v>
                </c:pt>
                <c:pt idx="2">
                  <c:v>130548.2</c:v>
                </c:pt>
                <c:pt idx="3">
                  <c:v>104872.12000000002</c:v>
                </c:pt>
              </c:numCache>
            </c:numRef>
          </c:val>
        </c:ser>
        <c:gapWidth val="155"/>
        <c:gapDepth val="108"/>
        <c:shape val="box"/>
        <c:axId val="86960000"/>
        <c:axId val="86961536"/>
        <c:axId val="0"/>
      </c:bar3DChart>
      <c:catAx>
        <c:axId val="86960000"/>
        <c:scaling>
          <c:orientation val="minMax"/>
        </c:scaling>
        <c:axPos val="b"/>
        <c:numFmt formatCode="[$-F400]h:mm:ss\ AM/PM" sourceLinked="0"/>
        <c:majorTickMark val="none"/>
        <c:tickLblPos val="nextTo"/>
        <c:spPr>
          <a:noFill/>
        </c:spPr>
        <c:txPr>
          <a:bodyPr rot="0" vert="horz" anchor="t" anchorCtr="0"/>
          <a:lstStyle/>
          <a:p>
            <a:pPr>
              <a:defRPr sz="1800" b="1"/>
            </a:pPr>
            <a:endParaRPr lang="pt-BR"/>
          </a:p>
        </c:txPr>
        <c:crossAx val="86961536"/>
        <c:crosses val="autoZero"/>
        <c:auto val="1"/>
        <c:lblAlgn val="ctr"/>
        <c:lblOffset val="100"/>
      </c:catAx>
      <c:valAx>
        <c:axId val="86961536"/>
        <c:scaling>
          <c:orientation val="minMax"/>
        </c:scaling>
        <c:delete val="1"/>
        <c:axPos val="l"/>
        <c:majorGridlines/>
        <c:numFmt formatCode="&quot;R$&quot;\ #,##0" sourceLinked="1"/>
        <c:tickLblPos val="nextTo"/>
        <c:crossAx val="8696000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6168757507006607"/>
          <c:y val="0.10803500397772479"/>
          <c:w val="0.3198449664130974"/>
          <c:h val="6.5245961199957389E-2"/>
        </c:manualLayout>
      </c:layout>
      <c:txPr>
        <a:bodyPr/>
        <a:lstStyle/>
        <a:p>
          <a:pPr>
            <a:defRPr sz="2400" b="1"/>
          </a:pPr>
          <a:endParaRPr lang="pt-BR"/>
        </a:p>
      </c:txPr>
    </c:legend>
    <c:plotVisOnly val="1"/>
  </c:chart>
  <c:spPr>
    <a:noFill/>
    <a:ln>
      <a:noFill/>
    </a:ln>
  </c:spPr>
  <c:externalData r:id="rId2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lrMapOvr bg1="lt1" tx1="dk1" bg2="lt2" tx2="dk2" accent1="accent1" accent2="accent2" accent3="accent3" accent4="accent4" accent5="accent5" accent6="accent6" hlink="hlink" folHlink="folHlink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7.1971123702960355E-2"/>
          <c:y val="0.16316489078483329"/>
          <c:w val="0.92802887629704101"/>
          <c:h val="0.81985848680833462"/>
        </c:manualLayout>
      </c:layout>
      <c:bar3DChart>
        <c:barDir val="bar"/>
        <c:grouping val="clustered"/>
        <c:ser>
          <c:idx val="1"/>
          <c:order val="0"/>
          <c:tx>
            <c:strRef>
              <c:f>LAB!$C$7</c:f>
              <c:strCache>
                <c:ptCount val="1"/>
                <c:pt idx="0">
                  <c:v>2018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plastic">
              <a:bevelT w="165100" prst="coolSlant"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5.0659264299781459E-2"/>
                  <c:y val="-1.1527508942050574E-2"/>
                </c:manualLayout>
              </c:layout>
              <c:showVal val="1"/>
            </c:dLbl>
            <c:dLbl>
              <c:idx val="1"/>
              <c:layout>
                <c:manualLayout>
                  <c:x val="2.1680376821178838E-2"/>
                  <c:y val="-4.0708097645312524E-2"/>
                </c:manualLayout>
              </c:layout>
              <c:showVal val="1"/>
            </c:dLbl>
            <c:dLbl>
              <c:idx val="2"/>
              <c:layout>
                <c:manualLayout>
                  <c:x val="1.7370853147608261E-2"/>
                  <c:y val="-1.33889588383791E-2"/>
                </c:manualLayout>
              </c:layout>
              <c:showVal val="1"/>
            </c:dLbl>
            <c:dLbl>
              <c:idx val="3"/>
              <c:layout>
                <c:manualLayout>
                  <c:x val="1.2426476733399743E-2"/>
                  <c:y val="-9.5465393794750258E-3"/>
                </c:manualLayout>
              </c:layout>
              <c:showVal val="1"/>
            </c:dLbl>
            <c:dLbl>
              <c:idx val="4"/>
              <c:layout>
                <c:manualLayout>
                  <c:x val="1.5215831763504641E-2"/>
                  <c:y val="-1.9093078758949885E-2"/>
                </c:manualLayout>
              </c:layout>
              <c:showVal val="1"/>
            </c:dLbl>
            <c:dLbl>
              <c:idx val="5"/>
              <c:layout>
                <c:manualLayout>
                  <c:x val="1.4833129242625467E-2"/>
                  <c:y val="0"/>
                </c:manualLayout>
              </c:layout>
              <c:showVal val="1"/>
            </c:dLbl>
            <c:dLbl>
              <c:idx val="6"/>
              <c:layout>
                <c:manualLayout>
                  <c:x val="8.2406273570140853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6035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LAB!$A$9:$A$10</c:f>
              <c:strCache>
                <c:ptCount val="2"/>
                <c:pt idx="0">
                  <c:v>Hospital/PA</c:v>
                </c:pt>
                <c:pt idx="1">
                  <c:v>Rotina</c:v>
                </c:pt>
              </c:strCache>
            </c:strRef>
          </c:cat>
          <c:val>
            <c:numRef>
              <c:f>LAB!$C$9:$C$10</c:f>
              <c:numCache>
                <c:formatCode>_-* #,##0_-;\-* #,##0_-;_-* "-"??_-;_-@_-</c:formatCode>
                <c:ptCount val="2"/>
                <c:pt idx="0">
                  <c:v>22973</c:v>
                </c:pt>
                <c:pt idx="1">
                  <c:v>27297</c:v>
                </c:pt>
              </c:numCache>
            </c:numRef>
          </c:val>
        </c:ser>
        <c:ser>
          <c:idx val="0"/>
          <c:order val="1"/>
          <c:tx>
            <c:v>2019</c:v>
          </c:tx>
          <c:spPr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2.2551584344137926E-2"/>
                  <c:y val="-1.9093078758949885E-2"/>
                </c:manualLayout>
              </c:layout>
              <c:showVal val="1"/>
            </c:dLbl>
            <c:dLbl>
              <c:idx val="1"/>
              <c:layout>
                <c:manualLayout>
                  <c:x val="2.4087418651381781E-2"/>
                  <c:y val="-4.4550517104216682E-2"/>
                </c:manualLayout>
              </c:layout>
              <c:showVal val="1"/>
            </c:dLbl>
            <c:dLbl>
              <c:idx val="2"/>
              <c:layout>
                <c:manualLayout>
                  <c:x val="4.4374805015077101E-3"/>
                  <c:y val="-9.5465393794750258E-3"/>
                </c:manualLayout>
              </c:layout>
              <c:showVal val="1"/>
            </c:dLbl>
            <c:dLbl>
              <c:idx val="3"/>
              <c:layout>
                <c:manualLayout>
                  <c:x val="6.5925018856112924E-3"/>
                  <c:y val="-2.2275258552108365E-2"/>
                </c:manualLayout>
              </c:layout>
              <c:showVal val="1"/>
            </c:dLbl>
            <c:dLbl>
              <c:idx val="4"/>
              <c:layout>
                <c:manualLayout>
                  <c:x val="6.84763689953079E-3"/>
                  <c:y val="-7.6848389178083053E-3"/>
                </c:manualLayout>
              </c:layout>
              <c:showVal val="1"/>
            </c:dLbl>
            <c:dLbl>
              <c:idx val="5"/>
              <c:layout>
                <c:manualLayout>
                  <c:x val="1.6481254714028289E-3"/>
                  <c:y val="0"/>
                </c:manualLayout>
              </c:layout>
              <c:showVal val="1"/>
            </c:dLbl>
            <c:dLbl>
              <c:idx val="6"/>
              <c:layout>
                <c:manualLayout>
                  <c:x val="6.5925018856112924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4734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LAB!$A$9:$A$10</c:f>
              <c:strCache>
                <c:ptCount val="2"/>
                <c:pt idx="0">
                  <c:v>Hospital/PA</c:v>
                </c:pt>
                <c:pt idx="1">
                  <c:v>Rotina</c:v>
                </c:pt>
              </c:strCache>
            </c:strRef>
          </c:cat>
          <c:val>
            <c:numRef>
              <c:f>LAB!$B$9:$B$10</c:f>
              <c:numCache>
                <c:formatCode>#,##0</c:formatCode>
                <c:ptCount val="2"/>
                <c:pt idx="0">
                  <c:v>33153</c:v>
                </c:pt>
                <c:pt idx="1">
                  <c:v>30056</c:v>
                </c:pt>
              </c:numCache>
            </c:numRef>
          </c:val>
        </c:ser>
        <c:shape val="box"/>
        <c:axId val="87139456"/>
        <c:axId val="87140992"/>
        <c:axId val="0"/>
      </c:bar3DChart>
      <c:catAx>
        <c:axId val="87139456"/>
        <c:scaling>
          <c:orientation val="minMax"/>
        </c:scaling>
        <c:axPos val="l"/>
        <c:numFmt formatCode="[$-F400]h:mm:ss\ AM/PM" sourceLinked="0"/>
        <c:majorTickMark val="none"/>
        <c:tickLblPos val="nextTo"/>
        <c:spPr>
          <a:solidFill>
            <a:schemeClr val="bg1">
              <a:lumMod val="75000"/>
            </a:schemeClr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c:spPr>
        <c:txPr>
          <a:bodyPr rot="0" vert="horz" anchor="t" anchorCtr="0"/>
          <a:lstStyle/>
          <a:p>
            <a:pPr>
              <a:defRPr sz="2000" b="1"/>
            </a:pPr>
            <a:endParaRPr lang="pt-BR"/>
          </a:p>
        </c:txPr>
        <c:crossAx val="87140992"/>
        <c:crosses val="autoZero"/>
        <c:auto val="1"/>
        <c:lblAlgn val="ctr"/>
        <c:lblOffset val="100"/>
      </c:catAx>
      <c:valAx>
        <c:axId val="87140992"/>
        <c:scaling>
          <c:orientation val="minMax"/>
        </c:scaling>
        <c:delete val="1"/>
        <c:axPos val="b"/>
        <c:majorGridlines/>
        <c:numFmt formatCode="_-* #,##0_-;\-* #,##0_-;_-* &quot;-&quot;??_-;_-@_-" sourceLinked="1"/>
        <c:tickLblPos val="nextTo"/>
        <c:crossAx val="8713945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1768445610965527"/>
          <c:y val="0.18758949880668363"/>
          <c:w val="0.28717338316249724"/>
          <c:h val="0.10661429851101584"/>
        </c:manualLayout>
      </c:layout>
      <c:txPr>
        <a:bodyPr/>
        <a:lstStyle/>
        <a:p>
          <a:pPr>
            <a:defRPr sz="2400" b="1"/>
          </a:pPr>
          <a:endParaRPr lang="pt-BR"/>
        </a:p>
      </c:txPr>
    </c:legend>
    <c:plotVisOnly val="1"/>
  </c:chart>
  <c:spPr>
    <a:noFill/>
  </c:spPr>
  <c:externalData r:id="rId2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lrMapOvr bg1="lt1" tx1="dk1" bg2="lt2" tx2="dk2" accent1="accent1" accent2="accent2" accent3="accent3" accent4="accent4" accent5="accent5" accent6="accent6" hlink="hlink" folHlink="folHlink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5.0244467619136111E-2"/>
          <c:y val="0.15998271994424398"/>
          <c:w val="0.9497555323808694"/>
          <c:h val="0.68787201122532715"/>
        </c:manualLayout>
      </c:layout>
      <c:bar3DChart>
        <c:barDir val="col"/>
        <c:grouping val="clustered"/>
        <c:ser>
          <c:idx val="0"/>
          <c:order val="0"/>
          <c:tx>
            <c:strRef>
              <c:f>LAB!$B$2</c:f>
              <c:strCache>
                <c:ptCount val="1"/>
                <c:pt idx="0">
                  <c:v>Janeiro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</c:spPr>
          <c:dLbls>
            <c:dLbl>
              <c:idx val="0"/>
              <c:layout>
                <c:manualLayout>
                  <c:x val="1.8946707748488084E-2"/>
                  <c:y val="-1.5910898965791568E-2"/>
                </c:manualLayout>
              </c:layout>
              <c:showVal val="1"/>
            </c:dLbl>
            <c:dLbl>
              <c:idx val="1"/>
              <c:layout>
                <c:manualLayout>
                  <c:x val="-2.2157791716713442E-2"/>
                  <c:y val="-7.5773444772152684E-2"/>
                </c:manualLayout>
              </c:layout>
              <c:showVal val="1"/>
            </c:dLbl>
            <c:dLbl>
              <c:idx val="2"/>
              <c:layout>
                <c:manualLayout>
                  <c:x val="1.1410997850429098E-3"/>
                  <c:y val="-3.1821797931583279E-3"/>
                </c:manualLayout>
              </c:layout>
              <c:showVal val="1"/>
            </c:dLbl>
            <c:dLbl>
              <c:idx val="3"/>
              <c:layout>
                <c:manualLayout>
                  <c:x val="6.5925018856112924E-3"/>
                  <c:y val="-2.2275258552108396E-2"/>
                </c:manualLayout>
              </c:layout>
              <c:showVal val="1"/>
            </c:dLbl>
            <c:dLbl>
              <c:idx val="4"/>
              <c:layout>
                <c:manualLayout>
                  <c:x val="6.84763689953079E-3"/>
                  <c:y val="-7.6848389178083053E-3"/>
                </c:manualLayout>
              </c:layout>
              <c:showVal val="1"/>
            </c:dLbl>
            <c:dLbl>
              <c:idx val="5"/>
              <c:layout>
                <c:manualLayout>
                  <c:x val="8.2406273570140853E-3"/>
                  <c:y val="-6.3643595863166324E-3"/>
                </c:manualLayout>
              </c:layout>
              <c:showVal val="1"/>
            </c:dLbl>
            <c:dLbl>
              <c:idx val="6"/>
              <c:layout>
                <c:manualLayout>
                  <c:x val="6.5925018856112924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4734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2800" b="1"/>
                </a:pPr>
                <a:endParaRPr lang="pt-BR"/>
              </a:p>
            </c:txPr>
            <c:showVal val="1"/>
          </c:dLbls>
          <c:cat>
            <c:strRef>
              <c:f>LAB!$A$3:$A$4</c:f>
              <c:strCache>
                <c:ptCount val="2"/>
                <c:pt idx="0">
                  <c:v>Hospital/PA</c:v>
                </c:pt>
                <c:pt idx="1">
                  <c:v>Rotina</c:v>
                </c:pt>
              </c:strCache>
            </c:strRef>
          </c:cat>
          <c:val>
            <c:numRef>
              <c:f>LAB!$B$3:$B$4</c:f>
              <c:numCache>
                <c:formatCode>#,##0</c:formatCode>
                <c:ptCount val="2"/>
                <c:pt idx="0">
                  <c:v>10620</c:v>
                </c:pt>
                <c:pt idx="1">
                  <c:v>7528</c:v>
                </c:pt>
              </c:numCache>
            </c:numRef>
          </c:val>
        </c:ser>
        <c:ser>
          <c:idx val="1"/>
          <c:order val="1"/>
          <c:tx>
            <c:strRef>
              <c:f>LAB!$C$2</c:f>
              <c:strCache>
                <c:ptCount val="1"/>
                <c:pt idx="0">
                  <c:v>Fevereiro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</c:spPr>
          <c:dLbls>
            <c:dLbl>
              <c:idx val="0"/>
              <c:layout>
                <c:manualLayout>
                  <c:x val="4.2778482138885299E-2"/>
                  <c:y val="-2.9076308340546666E-2"/>
                </c:manualLayout>
              </c:layout>
              <c:showVal val="1"/>
            </c:dLbl>
            <c:dLbl>
              <c:idx val="1"/>
              <c:layout>
                <c:manualLayout>
                  <c:x val="1.9038000684697041E-2"/>
                  <c:y val="-1.8432839093204114E-2"/>
                </c:manualLayout>
              </c:layout>
              <c:showVal val="1"/>
            </c:dLbl>
            <c:dLbl>
              <c:idx val="2"/>
              <c:layout>
                <c:manualLayout>
                  <c:x val="1.24264767333998E-2"/>
                  <c:y val="-1.33889588383791E-2"/>
                </c:manualLayout>
              </c:layout>
              <c:showVal val="1"/>
            </c:dLbl>
            <c:dLbl>
              <c:idx val="3"/>
              <c:layout>
                <c:manualLayout>
                  <c:x val="1.2426476733399743E-2"/>
                  <c:y val="-9.5465393794750362E-3"/>
                </c:manualLayout>
              </c:layout>
              <c:showVal val="1"/>
            </c:dLbl>
            <c:dLbl>
              <c:idx val="4"/>
              <c:layout>
                <c:manualLayout>
                  <c:x val="1.5215831763504641E-2"/>
                  <c:y val="-6.3643595863166324E-3"/>
                </c:manualLayout>
              </c:layout>
              <c:showVal val="1"/>
            </c:dLbl>
            <c:dLbl>
              <c:idx val="5"/>
              <c:layout>
                <c:manualLayout>
                  <c:x val="9.8887528284170873E-3"/>
                  <c:y val="-9.5465393794750292E-3"/>
                </c:manualLayout>
              </c:layout>
              <c:showVal val="1"/>
            </c:dLbl>
            <c:dLbl>
              <c:idx val="6"/>
              <c:layout>
                <c:manualLayout>
                  <c:x val="8.2406273570140853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6104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2800" b="1"/>
                </a:pPr>
                <a:endParaRPr lang="pt-BR"/>
              </a:p>
            </c:txPr>
            <c:showVal val="1"/>
          </c:dLbls>
          <c:cat>
            <c:strRef>
              <c:f>LAB!$A$3:$A$4</c:f>
              <c:strCache>
                <c:ptCount val="2"/>
                <c:pt idx="0">
                  <c:v>Hospital/PA</c:v>
                </c:pt>
                <c:pt idx="1">
                  <c:v>Rotina</c:v>
                </c:pt>
              </c:strCache>
            </c:strRef>
          </c:cat>
          <c:val>
            <c:numRef>
              <c:f>LAB!$C$3:$C$4</c:f>
              <c:numCache>
                <c:formatCode>#,##0</c:formatCode>
                <c:ptCount val="2"/>
                <c:pt idx="0">
                  <c:v>9278</c:v>
                </c:pt>
                <c:pt idx="1">
                  <c:v>7715</c:v>
                </c:pt>
              </c:numCache>
            </c:numRef>
          </c:val>
        </c:ser>
        <c:ser>
          <c:idx val="2"/>
          <c:order val="2"/>
          <c:tx>
            <c:strRef>
              <c:f>LAB!$D$2</c:f>
              <c:strCache>
                <c:ptCount val="1"/>
                <c:pt idx="0">
                  <c:v>Março</c:v>
                </c:pt>
              </c:strCache>
            </c:strRef>
          </c:tx>
          <c:dLbls>
            <c:dLbl>
              <c:idx val="0"/>
              <c:layout>
                <c:manualLayout>
                  <c:x val="1.9927536231884157E-2"/>
                  <c:y val="-1.9093078758949885E-2"/>
                </c:manualLayout>
              </c:layout>
              <c:showVal val="1"/>
            </c:dLbl>
            <c:dLbl>
              <c:idx val="1"/>
              <c:layout>
                <c:manualLayout>
                  <c:x val="3.3253481026735962E-2"/>
                  <c:y val="-9.4897712731367878E-2"/>
                </c:manualLayout>
              </c:layout>
              <c:showVal val="1"/>
            </c:dLbl>
            <c:txPr>
              <a:bodyPr/>
              <a:lstStyle/>
              <a:p>
                <a:pPr>
                  <a:defRPr sz="2800" b="1"/>
                </a:pPr>
                <a:endParaRPr lang="pt-BR"/>
              </a:p>
            </c:txPr>
            <c:showVal val="1"/>
          </c:dLbls>
          <c:cat>
            <c:strRef>
              <c:f>LAB!$A$3:$A$4</c:f>
              <c:strCache>
                <c:ptCount val="2"/>
                <c:pt idx="0">
                  <c:v>Hospital/PA</c:v>
                </c:pt>
                <c:pt idx="1">
                  <c:v>Rotina</c:v>
                </c:pt>
              </c:strCache>
            </c:strRef>
          </c:cat>
          <c:val>
            <c:numRef>
              <c:f>LAB!$D$3:$D$4</c:f>
              <c:numCache>
                <c:formatCode>#,##0</c:formatCode>
                <c:ptCount val="2"/>
                <c:pt idx="0">
                  <c:v>7246</c:v>
                </c:pt>
                <c:pt idx="1">
                  <c:v>7149</c:v>
                </c:pt>
              </c:numCache>
            </c:numRef>
          </c:val>
        </c:ser>
        <c:ser>
          <c:idx val="3"/>
          <c:order val="3"/>
          <c:tx>
            <c:strRef>
              <c:f>LAB!$E$2</c:f>
              <c:strCache>
                <c:ptCount val="1"/>
                <c:pt idx="0">
                  <c:v>Abril</c:v>
                </c:pt>
              </c:strCache>
            </c:strRef>
          </c:tx>
          <c:dLbls>
            <c:dLbl>
              <c:idx val="0"/>
              <c:layout>
                <c:manualLayout>
                  <c:x val="5.4225054495306728E-2"/>
                  <c:y val="-2.7064180139774286E-2"/>
                </c:manualLayout>
              </c:layout>
              <c:showVal val="1"/>
            </c:dLbl>
            <c:dLbl>
              <c:idx val="1"/>
              <c:layout>
                <c:manualLayout>
                  <c:x val="8.207438053294186E-2"/>
                  <c:y val="-2.627663708368114E-2"/>
                </c:manualLayout>
              </c:layout>
              <c:showVal val="1"/>
            </c:dLbl>
            <c:txPr>
              <a:bodyPr/>
              <a:lstStyle/>
              <a:p>
                <a:pPr>
                  <a:defRPr sz="2800" b="1"/>
                </a:pPr>
                <a:endParaRPr lang="pt-BR"/>
              </a:p>
            </c:txPr>
            <c:showVal val="1"/>
          </c:dLbls>
          <c:cat>
            <c:strRef>
              <c:f>LAB!$A$3:$A$4</c:f>
              <c:strCache>
                <c:ptCount val="2"/>
                <c:pt idx="0">
                  <c:v>Hospital/PA</c:v>
                </c:pt>
                <c:pt idx="1">
                  <c:v>Rotina</c:v>
                </c:pt>
              </c:strCache>
            </c:strRef>
          </c:cat>
          <c:val>
            <c:numRef>
              <c:f>LAB!$E$3:$E$4</c:f>
              <c:numCache>
                <c:formatCode>#,##0</c:formatCode>
                <c:ptCount val="2"/>
                <c:pt idx="0">
                  <c:v>6009</c:v>
                </c:pt>
                <c:pt idx="1">
                  <c:v>7664</c:v>
                </c:pt>
              </c:numCache>
            </c:numRef>
          </c:val>
        </c:ser>
        <c:shape val="box"/>
        <c:axId val="91392640"/>
        <c:axId val="86860160"/>
        <c:axId val="0"/>
      </c:bar3DChart>
      <c:catAx>
        <c:axId val="91392640"/>
        <c:scaling>
          <c:orientation val="minMax"/>
        </c:scaling>
        <c:axPos val="b"/>
        <c:numFmt formatCode="[$-F400]h:mm:ss\ AM/PM" sourceLinked="0"/>
        <c:majorTickMark val="none"/>
        <c:tickLblPos val="nextTo"/>
        <c:spPr>
          <a:noFill/>
        </c:spPr>
        <c:txPr>
          <a:bodyPr rot="0" vert="horz" anchor="t" anchorCtr="0"/>
          <a:lstStyle/>
          <a:p>
            <a:pPr>
              <a:defRPr sz="2000" b="1"/>
            </a:pPr>
            <a:endParaRPr lang="pt-BR"/>
          </a:p>
        </c:txPr>
        <c:crossAx val="86860160"/>
        <c:crosses val="autoZero"/>
        <c:auto val="1"/>
        <c:lblAlgn val="ctr"/>
        <c:lblOffset val="100"/>
      </c:catAx>
      <c:valAx>
        <c:axId val="86860160"/>
        <c:scaling>
          <c:orientation val="minMax"/>
        </c:scaling>
        <c:delete val="1"/>
        <c:axPos val="l"/>
        <c:majorGridlines/>
        <c:numFmt formatCode="#,##0" sourceLinked="1"/>
        <c:tickLblPos val="nextTo"/>
        <c:crossAx val="9139264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0826371279861231"/>
          <c:y val="3.0544113629434773E-2"/>
          <c:w val="0.41528300810224927"/>
          <c:h val="6.5245961199957389E-2"/>
        </c:manualLayout>
      </c:layout>
      <c:txPr>
        <a:bodyPr/>
        <a:lstStyle/>
        <a:p>
          <a:pPr>
            <a:defRPr sz="1800" b="1"/>
          </a:pPr>
          <a:endParaRPr lang="pt-BR"/>
        </a:p>
      </c:txPr>
    </c:legend>
    <c:plotVisOnly val="1"/>
  </c:chart>
  <c:spPr>
    <a:noFill/>
  </c:spPr>
  <c:externalData r:id="rId2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POLI!$B$17</c:f>
              <c:strCache>
                <c:ptCount val="1"/>
                <c:pt idx="0">
                  <c:v>1º QD_2019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POLI!$A$18:$A$22</c:f>
              <c:strCache>
                <c:ptCount val="5"/>
                <c:pt idx="0">
                  <c:v>ANGIOVASCULAR</c:v>
                </c:pt>
                <c:pt idx="1">
                  <c:v>CARDIOLOGIA</c:v>
                </c:pt>
                <c:pt idx="2">
                  <c:v>CIRURGIA GERAL</c:v>
                </c:pt>
                <c:pt idx="3">
                  <c:v>CLÍNICA GERAL</c:v>
                </c:pt>
                <c:pt idx="4">
                  <c:v>DERMATOLOGIA</c:v>
                </c:pt>
              </c:strCache>
            </c:strRef>
          </c:cat>
          <c:val>
            <c:numRef>
              <c:f>POLI!$B$18:$B$22</c:f>
              <c:numCache>
                <c:formatCode>General</c:formatCode>
                <c:ptCount val="5"/>
                <c:pt idx="0">
                  <c:v>241</c:v>
                </c:pt>
                <c:pt idx="1">
                  <c:v>3717</c:v>
                </c:pt>
                <c:pt idx="2">
                  <c:v>735</c:v>
                </c:pt>
                <c:pt idx="3">
                  <c:v>4750</c:v>
                </c:pt>
                <c:pt idx="4">
                  <c:v>1383</c:v>
                </c:pt>
              </c:numCache>
            </c:numRef>
          </c:val>
        </c:ser>
        <c:ser>
          <c:idx val="1"/>
          <c:order val="1"/>
          <c:tx>
            <c:strRef>
              <c:f>POLI!$C$17</c:f>
              <c:strCache>
                <c:ptCount val="1"/>
                <c:pt idx="0">
                  <c:v>1º QD_2018</c:v>
                </c:pt>
              </c:strCache>
            </c:strRef>
          </c:tx>
          <c:dLbls>
            <c:dLbl>
              <c:idx val="2"/>
              <c:layout>
                <c:manualLayout>
                  <c:x val="3.6549707602339263E-2"/>
                  <c:y val="1.4030166404402033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POLI!$A$18:$A$22</c:f>
              <c:strCache>
                <c:ptCount val="5"/>
                <c:pt idx="0">
                  <c:v>ANGIOVASCULAR</c:v>
                </c:pt>
                <c:pt idx="1">
                  <c:v>CARDIOLOGIA</c:v>
                </c:pt>
                <c:pt idx="2">
                  <c:v>CIRURGIA GERAL</c:v>
                </c:pt>
                <c:pt idx="3">
                  <c:v>CLÍNICA GERAL</c:v>
                </c:pt>
                <c:pt idx="4">
                  <c:v>DERMATOLOGIA</c:v>
                </c:pt>
              </c:strCache>
            </c:strRef>
          </c:cat>
          <c:val>
            <c:numRef>
              <c:f>POLI!$C$18:$C$22</c:f>
              <c:numCache>
                <c:formatCode>#,##0</c:formatCode>
                <c:ptCount val="5"/>
                <c:pt idx="0" formatCode="General">
                  <c:v>0</c:v>
                </c:pt>
                <c:pt idx="1">
                  <c:v>2476</c:v>
                </c:pt>
                <c:pt idx="2" formatCode="General">
                  <c:v>554</c:v>
                </c:pt>
                <c:pt idx="3">
                  <c:v>3133</c:v>
                </c:pt>
                <c:pt idx="4">
                  <c:v>1144</c:v>
                </c:pt>
              </c:numCache>
            </c:numRef>
          </c:val>
        </c:ser>
        <c:dLbls>
          <c:showVal val="1"/>
        </c:dLbls>
        <c:shape val="box"/>
        <c:axId val="86878080"/>
        <c:axId val="86879616"/>
        <c:axId val="0"/>
      </c:bar3DChart>
      <c:catAx>
        <c:axId val="8687808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/>
            </a:pPr>
            <a:endParaRPr lang="pt-BR"/>
          </a:p>
        </c:txPr>
        <c:crossAx val="86879616"/>
        <c:crosses val="autoZero"/>
        <c:auto val="1"/>
        <c:lblAlgn val="ctr"/>
        <c:lblOffset val="100"/>
      </c:catAx>
      <c:valAx>
        <c:axId val="86879616"/>
        <c:scaling>
          <c:orientation val="minMax"/>
        </c:scaling>
        <c:delete val="1"/>
        <c:axPos val="l"/>
        <c:numFmt formatCode="General" sourceLinked="1"/>
        <c:tickLblPos val="nextTo"/>
        <c:crossAx val="8687808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000" b="1"/>
          </a:pPr>
          <a:endParaRPr lang="pt-BR"/>
        </a:p>
      </c:txPr>
    </c:legend>
    <c:plotVisOnly val="1"/>
  </c:chart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Plan1!$B$15</c:f>
              <c:strCache>
                <c:ptCount val="1"/>
                <c:pt idx="0">
                  <c:v>1º QD_2019</c:v>
                </c:pt>
              </c:strCache>
            </c:strRef>
          </c:tx>
          <c:dLbls>
            <c:dLbl>
              <c:idx val="0"/>
              <c:layout>
                <c:manualLayout>
                  <c:x val="-4.0960451977401287E-2"/>
                  <c:y val="-5.3801030857957913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Plan1!$A$16:$A$20</c:f>
              <c:strCache>
                <c:ptCount val="5"/>
                <c:pt idx="0">
                  <c:v>ENDOCRINOLOGIA</c:v>
                </c:pt>
                <c:pt idx="1">
                  <c:v>GASTRO</c:v>
                </c:pt>
                <c:pt idx="2">
                  <c:v>NEUROLOGIA</c:v>
                </c:pt>
                <c:pt idx="3">
                  <c:v>OFTALMOLOGIA</c:v>
                </c:pt>
                <c:pt idx="4">
                  <c:v>ORTOPEDIA</c:v>
                </c:pt>
              </c:strCache>
            </c:strRef>
          </c:cat>
          <c:val>
            <c:numRef>
              <c:f>Plan1!$B$16:$B$20</c:f>
              <c:numCache>
                <c:formatCode>General</c:formatCode>
                <c:ptCount val="5"/>
                <c:pt idx="0">
                  <c:v>2549</c:v>
                </c:pt>
                <c:pt idx="1">
                  <c:v>160</c:v>
                </c:pt>
                <c:pt idx="2">
                  <c:v>1974</c:v>
                </c:pt>
                <c:pt idx="3">
                  <c:v>3155</c:v>
                </c:pt>
                <c:pt idx="4">
                  <c:v>3336</c:v>
                </c:pt>
              </c:numCache>
            </c:numRef>
          </c:val>
        </c:ser>
        <c:ser>
          <c:idx val="1"/>
          <c:order val="1"/>
          <c:tx>
            <c:strRef>
              <c:f>Plan1!$C$15</c:f>
              <c:strCache>
                <c:ptCount val="1"/>
                <c:pt idx="0">
                  <c:v>1º QD_2018</c:v>
                </c:pt>
              </c:strCache>
            </c:strRef>
          </c:tx>
          <c:dLbls>
            <c:dLbl>
              <c:idx val="0"/>
              <c:layout>
                <c:manualLayout>
                  <c:x val="5.2259887005649722E-2"/>
                  <c:y val="-2.339193673396615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Plan1!$A$16:$A$20</c:f>
              <c:strCache>
                <c:ptCount val="5"/>
                <c:pt idx="0">
                  <c:v>ENDOCRINOLOGIA</c:v>
                </c:pt>
                <c:pt idx="1">
                  <c:v>GASTRO</c:v>
                </c:pt>
                <c:pt idx="2">
                  <c:v>NEUROLOGIA</c:v>
                </c:pt>
                <c:pt idx="3">
                  <c:v>OFTALMOLOGIA</c:v>
                </c:pt>
                <c:pt idx="4">
                  <c:v>ORTOPEDIA</c:v>
                </c:pt>
              </c:strCache>
            </c:strRef>
          </c:cat>
          <c:val>
            <c:numRef>
              <c:f>Plan1!$C$16:$C$20</c:f>
              <c:numCache>
                <c:formatCode>General</c:formatCode>
                <c:ptCount val="5"/>
                <c:pt idx="0" formatCode="#,##0">
                  <c:v>2488</c:v>
                </c:pt>
                <c:pt idx="1">
                  <c:v>0</c:v>
                </c:pt>
                <c:pt idx="2" formatCode="#,##0">
                  <c:v>1106</c:v>
                </c:pt>
                <c:pt idx="3">
                  <c:v>0</c:v>
                </c:pt>
                <c:pt idx="4" formatCode="#,##0">
                  <c:v>1637</c:v>
                </c:pt>
              </c:numCache>
            </c:numRef>
          </c:val>
        </c:ser>
        <c:dLbls>
          <c:showVal val="1"/>
        </c:dLbls>
        <c:shape val="box"/>
        <c:axId val="91387008"/>
        <c:axId val="91388544"/>
        <c:axId val="0"/>
      </c:bar3DChart>
      <c:catAx>
        <c:axId val="9138700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 b="1"/>
            </a:pPr>
            <a:endParaRPr lang="pt-BR"/>
          </a:p>
        </c:txPr>
        <c:crossAx val="91388544"/>
        <c:crosses val="autoZero"/>
        <c:auto val="1"/>
        <c:lblAlgn val="ctr"/>
        <c:lblOffset val="100"/>
      </c:catAx>
      <c:valAx>
        <c:axId val="91388544"/>
        <c:scaling>
          <c:orientation val="minMax"/>
        </c:scaling>
        <c:delete val="1"/>
        <c:axPos val="l"/>
        <c:numFmt formatCode="General" sourceLinked="1"/>
        <c:tickLblPos val="nextTo"/>
        <c:crossAx val="9138700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000"/>
          </a:pPr>
          <a:endParaRPr lang="pt-BR"/>
        </a:p>
      </c:txPr>
    </c:legend>
    <c:plotVisOnly val="1"/>
  </c:chart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5.2515903732372436E-2"/>
          <c:y val="9.3927848838492284E-2"/>
          <c:w val="0.93900951999644111"/>
          <c:h val="0.49028278961061711"/>
        </c:manualLayout>
      </c:layout>
      <c:bar3DChart>
        <c:barDir val="col"/>
        <c:grouping val="clustered"/>
        <c:ser>
          <c:idx val="0"/>
          <c:order val="0"/>
          <c:tx>
            <c:strRef>
              <c:f>Plan1!$B$26</c:f>
              <c:strCache>
                <c:ptCount val="1"/>
                <c:pt idx="0">
                  <c:v>1º QD_2019</c:v>
                </c:pt>
              </c:strCache>
            </c:strRef>
          </c:tx>
          <c:dLbls>
            <c:txPr>
              <a:bodyPr/>
              <a:lstStyle/>
              <a:p>
                <a:pPr>
                  <a:defRPr sz="2800"/>
                </a:pPr>
                <a:endParaRPr lang="pt-BR"/>
              </a:p>
            </c:txPr>
            <c:showVal val="1"/>
          </c:dLbls>
          <c:cat>
            <c:strRef>
              <c:f>Plan1!$A$27:$A$29</c:f>
              <c:strCache>
                <c:ptCount val="3"/>
                <c:pt idx="0">
                  <c:v>OTORRINOLARINGOLOGIA</c:v>
                </c:pt>
                <c:pt idx="1">
                  <c:v>PSIQUIATRIA</c:v>
                </c:pt>
                <c:pt idx="2">
                  <c:v>UROLOGIA</c:v>
                </c:pt>
              </c:strCache>
            </c:strRef>
          </c:cat>
          <c:val>
            <c:numRef>
              <c:f>Plan1!$B$27:$B$29</c:f>
              <c:numCache>
                <c:formatCode>General</c:formatCode>
                <c:ptCount val="3"/>
                <c:pt idx="0">
                  <c:v>1632</c:v>
                </c:pt>
                <c:pt idx="1">
                  <c:v>1749</c:v>
                </c:pt>
                <c:pt idx="2">
                  <c:v>609</c:v>
                </c:pt>
              </c:numCache>
            </c:numRef>
          </c:val>
        </c:ser>
        <c:ser>
          <c:idx val="1"/>
          <c:order val="1"/>
          <c:tx>
            <c:strRef>
              <c:f>Plan1!$C$26</c:f>
              <c:strCache>
                <c:ptCount val="1"/>
                <c:pt idx="0">
                  <c:v>1º QD_2018</c:v>
                </c:pt>
              </c:strCache>
            </c:strRef>
          </c:tx>
          <c:dLbls>
            <c:txPr>
              <a:bodyPr/>
              <a:lstStyle/>
              <a:p>
                <a:pPr>
                  <a:defRPr sz="2800"/>
                </a:pPr>
                <a:endParaRPr lang="pt-BR"/>
              </a:p>
            </c:txPr>
            <c:showVal val="1"/>
          </c:dLbls>
          <c:cat>
            <c:strRef>
              <c:f>Plan1!$A$27:$A$29</c:f>
              <c:strCache>
                <c:ptCount val="3"/>
                <c:pt idx="0">
                  <c:v>OTORRINOLARINGOLOGIA</c:v>
                </c:pt>
                <c:pt idx="1">
                  <c:v>PSIQUIATRIA</c:v>
                </c:pt>
                <c:pt idx="2">
                  <c:v>UROLOGIA</c:v>
                </c:pt>
              </c:strCache>
            </c:strRef>
          </c:cat>
          <c:val>
            <c:numRef>
              <c:f>Plan1!$C$27:$C$29</c:f>
              <c:numCache>
                <c:formatCode>General</c:formatCode>
                <c:ptCount val="3"/>
                <c:pt idx="0" formatCode="#,##0">
                  <c:v>1123</c:v>
                </c:pt>
                <c:pt idx="1">
                  <c:v>566</c:v>
                </c:pt>
                <c:pt idx="2" formatCode="#,##0">
                  <c:v>1009</c:v>
                </c:pt>
              </c:numCache>
            </c:numRef>
          </c:val>
        </c:ser>
        <c:dLbls>
          <c:showVal val="1"/>
        </c:dLbls>
        <c:shape val="box"/>
        <c:axId val="91492736"/>
        <c:axId val="91494272"/>
        <c:axId val="0"/>
      </c:bar3DChart>
      <c:catAx>
        <c:axId val="9149273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800"/>
            </a:pPr>
            <a:endParaRPr lang="pt-BR"/>
          </a:p>
        </c:txPr>
        <c:crossAx val="91494272"/>
        <c:crosses val="autoZero"/>
        <c:auto val="1"/>
        <c:lblAlgn val="ctr"/>
        <c:lblOffset val="100"/>
      </c:catAx>
      <c:valAx>
        <c:axId val="91494272"/>
        <c:scaling>
          <c:orientation val="minMax"/>
        </c:scaling>
        <c:delete val="1"/>
        <c:axPos val="l"/>
        <c:numFmt formatCode="General" sourceLinked="1"/>
        <c:tickLblPos val="nextTo"/>
        <c:crossAx val="91492736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800"/>
          </a:pPr>
          <a:endParaRPr lang="pt-BR"/>
        </a:p>
      </c:txPr>
    </c:legend>
    <c:plotVisOnly val="1"/>
  </c:chart>
  <c:externalData r:id="rId1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CAPS!$B$22</c:f>
              <c:strCache>
                <c:ptCount val="1"/>
                <c:pt idx="0">
                  <c:v>1º QD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sz="3200"/>
                </a:pPr>
                <a:endParaRPr lang="pt-BR"/>
              </a:p>
            </c:txPr>
            <c:showVal val="1"/>
          </c:dLbls>
          <c:cat>
            <c:strRef>
              <c:f>CAPS!$A$23:$A$25</c:f>
              <c:strCache>
                <c:ptCount val="3"/>
                <c:pt idx="0">
                  <c:v> Acolhimento inicial </c:v>
                </c:pt>
                <c:pt idx="1">
                  <c:v>Atendimento familiar </c:v>
                </c:pt>
                <c:pt idx="2">
                  <c:v>Atendimento individual realizado por equipe multiprofissional</c:v>
                </c:pt>
              </c:strCache>
            </c:strRef>
          </c:cat>
          <c:val>
            <c:numRef>
              <c:f>CAPS!$B$23:$B$25</c:f>
              <c:numCache>
                <c:formatCode>General</c:formatCode>
                <c:ptCount val="3"/>
                <c:pt idx="0">
                  <c:v>62</c:v>
                </c:pt>
                <c:pt idx="1">
                  <c:v>425</c:v>
                </c:pt>
                <c:pt idx="2" formatCode="#,##0">
                  <c:v>1268</c:v>
                </c:pt>
              </c:numCache>
            </c:numRef>
          </c:val>
        </c:ser>
        <c:ser>
          <c:idx val="1"/>
          <c:order val="1"/>
          <c:tx>
            <c:strRef>
              <c:f>CAPS!$C$22</c:f>
              <c:strCache>
                <c:ptCount val="1"/>
                <c:pt idx="0">
                  <c:v>1º QD</c:v>
                </c:pt>
              </c:strCache>
            </c:strRef>
          </c:tx>
          <c:spPr>
            <a:solidFill>
              <a:srgbClr val="00B0F0"/>
            </a:solidFill>
          </c:spPr>
          <c:dLbls>
            <c:txPr>
              <a:bodyPr/>
              <a:lstStyle/>
              <a:p>
                <a:pPr>
                  <a:defRPr sz="3200"/>
                </a:pPr>
                <a:endParaRPr lang="pt-BR"/>
              </a:p>
            </c:txPr>
            <c:showVal val="1"/>
          </c:dLbls>
          <c:cat>
            <c:strRef>
              <c:f>CAPS!$A$23:$A$25</c:f>
              <c:strCache>
                <c:ptCount val="3"/>
                <c:pt idx="0">
                  <c:v> Acolhimento inicial </c:v>
                </c:pt>
                <c:pt idx="1">
                  <c:v>Atendimento familiar </c:v>
                </c:pt>
                <c:pt idx="2">
                  <c:v>Atendimento individual realizado por equipe multiprofissional</c:v>
                </c:pt>
              </c:strCache>
            </c:strRef>
          </c:cat>
          <c:val>
            <c:numRef>
              <c:f>CAPS!$C$23:$C$25</c:f>
              <c:numCache>
                <c:formatCode>General</c:formatCode>
                <c:ptCount val="3"/>
                <c:pt idx="0">
                  <c:v>118</c:v>
                </c:pt>
                <c:pt idx="1">
                  <c:v>12</c:v>
                </c:pt>
                <c:pt idx="2">
                  <c:v>784</c:v>
                </c:pt>
              </c:numCache>
            </c:numRef>
          </c:val>
        </c:ser>
        <c:dLbls>
          <c:showVal val="1"/>
        </c:dLbls>
        <c:overlap val="-25"/>
        <c:axId val="91504000"/>
        <c:axId val="91513984"/>
      </c:barChart>
      <c:catAx>
        <c:axId val="9150400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/>
            </a:pPr>
            <a:endParaRPr lang="pt-BR"/>
          </a:p>
        </c:txPr>
        <c:crossAx val="91513984"/>
        <c:crosses val="autoZero"/>
        <c:auto val="1"/>
        <c:lblAlgn val="ctr"/>
        <c:lblOffset val="100"/>
      </c:catAx>
      <c:valAx>
        <c:axId val="91513984"/>
        <c:scaling>
          <c:orientation val="minMax"/>
        </c:scaling>
        <c:delete val="1"/>
        <c:axPos val="l"/>
        <c:numFmt formatCode="General" sourceLinked="1"/>
        <c:tickLblPos val="nextTo"/>
        <c:crossAx val="91504000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400"/>
          </a:pPr>
          <a:endParaRPr lang="pt-BR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pt-BR" sz="1800" b="1" i="0" baseline="0" dirty="0"/>
              <a:t>DESPESA % POR BLOCO DO </a:t>
            </a:r>
            <a:r>
              <a:rPr lang="pt-BR" sz="1800" b="1" i="0" baseline="0" dirty="0" smtClean="0"/>
              <a:t>SUS 1º QUAD 2019</a:t>
            </a:r>
            <a:endParaRPr lang="pt-BR" dirty="0"/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BR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Percent val="1"/>
          </c:dLbls>
          <c:cat>
            <c:strRef>
              <c:f>'FINANCEIRO II'!$A$57:$A$62</c:f>
              <c:strCache>
                <c:ptCount val="6"/>
                <c:pt idx="0">
                  <c:v>ATENÇÃO BÁSICA</c:v>
                </c:pt>
                <c:pt idx="1">
                  <c:v>MAC</c:v>
                </c:pt>
                <c:pt idx="2">
                  <c:v>FARMACIA</c:v>
                </c:pt>
                <c:pt idx="3">
                  <c:v>VISANI</c:v>
                </c:pt>
                <c:pt idx="4">
                  <c:v>VISA</c:v>
                </c:pt>
                <c:pt idx="5">
                  <c:v>OUTRAS</c:v>
                </c:pt>
              </c:strCache>
            </c:strRef>
          </c:cat>
          <c:val>
            <c:numRef>
              <c:f>'FINANCEIRO II'!$B$57:$B$62</c:f>
              <c:numCache>
                <c:formatCode>_-"R$"\ * #,##0.00_-;\-"R$"\ * #,##0.00_-;_-"R$"\ * "-"??_-;_-@_-</c:formatCode>
                <c:ptCount val="6"/>
                <c:pt idx="0">
                  <c:v>4374795.13</c:v>
                </c:pt>
                <c:pt idx="1">
                  <c:v>10521194.289999979</c:v>
                </c:pt>
                <c:pt idx="2">
                  <c:v>256029.59</c:v>
                </c:pt>
                <c:pt idx="3">
                  <c:v>159672.14000000001</c:v>
                </c:pt>
                <c:pt idx="4">
                  <c:v>988256.31</c:v>
                </c:pt>
                <c:pt idx="5">
                  <c:v>3756914.8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/>
      <c:txPr>
        <a:bodyPr/>
        <a:lstStyle/>
        <a:p>
          <a:pPr>
            <a:defRPr sz="1800" b="1"/>
          </a:pPr>
          <a:endParaRPr lang="pt-BR"/>
        </a:p>
      </c:txPr>
    </c:legend>
    <c:plotVisOnly val="1"/>
  </c:chart>
  <c:externalData r:id="rId1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CAPS!$B$27</c:f>
              <c:strCache>
                <c:ptCount val="1"/>
                <c:pt idx="0">
                  <c:v>1º QD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sz="3200"/>
                </a:pPr>
                <a:endParaRPr lang="pt-BR"/>
              </a:p>
            </c:txPr>
            <c:showVal val="1"/>
          </c:dLbls>
          <c:cat>
            <c:strRef>
              <c:f>CAPS!$A$28:$A$30</c:f>
              <c:strCache>
                <c:ptCount val="3"/>
                <c:pt idx="0">
                  <c:v>Atendimento em grupo realizado por equipe multiprofissional</c:v>
                </c:pt>
                <c:pt idx="1">
                  <c:v>Atendimento domiciliar</c:v>
                </c:pt>
                <c:pt idx="2">
                  <c:v>Ações de articulação de rede intra e inter setoriais</c:v>
                </c:pt>
              </c:strCache>
            </c:strRef>
          </c:cat>
          <c:val>
            <c:numRef>
              <c:f>CAPS!$B$28:$B$30</c:f>
              <c:numCache>
                <c:formatCode>General</c:formatCode>
                <c:ptCount val="3"/>
                <c:pt idx="0">
                  <c:v>289</c:v>
                </c:pt>
                <c:pt idx="1">
                  <c:v>61</c:v>
                </c:pt>
                <c:pt idx="2">
                  <c:v>18</c:v>
                </c:pt>
              </c:numCache>
            </c:numRef>
          </c:val>
        </c:ser>
        <c:ser>
          <c:idx val="1"/>
          <c:order val="1"/>
          <c:tx>
            <c:strRef>
              <c:f>CAPS!$C$27</c:f>
              <c:strCache>
                <c:ptCount val="1"/>
                <c:pt idx="0">
                  <c:v>1º QD</c:v>
                </c:pt>
              </c:strCache>
            </c:strRef>
          </c:tx>
          <c:dLbls>
            <c:txPr>
              <a:bodyPr/>
              <a:lstStyle/>
              <a:p>
                <a:pPr>
                  <a:defRPr sz="3200"/>
                </a:pPr>
                <a:endParaRPr lang="pt-BR"/>
              </a:p>
            </c:txPr>
            <c:showVal val="1"/>
          </c:dLbls>
          <c:cat>
            <c:strRef>
              <c:f>CAPS!$A$28:$A$30</c:f>
              <c:strCache>
                <c:ptCount val="3"/>
                <c:pt idx="0">
                  <c:v>Atendimento em grupo realizado por equipe multiprofissional</c:v>
                </c:pt>
                <c:pt idx="1">
                  <c:v>Atendimento domiciliar</c:v>
                </c:pt>
                <c:pt idx="2">
                  <c:v>Ações de articulação de rede intra e inter setoriais</c:v>
                </c:pt>
              </c:strCache>
            </c:strRef>
          </c:cat>
          <c:val>
            <c:numRef>
              <c:f>CAPS!$C$28:$C$30</c:f>
              <c:numCache>
                <c:formatCode>General</c:formatCode>
                <c:ptCount val="3"/>
                <c:pt idx="0">
                  <c:v>193</c:v>
                </c:pt>
                <c:pt idx="1">
                  <c:v>56</c:v>
                </c:pt>
                <c:pt idx="2">
                  <c:v>9</c:v>
                </c:pt>
              </c:numCache>
            </c:numRef>
          </c:val>
        </c:ser>
        <c:dLbls>
          <c:showVal val="1"/>
        </c:dLbls>
        <c:shape val="box"/>
        <c:axId val="91548288"/>
        <c:axId val="91558272"/>
        <c:axId val="0"/>
      </c:bar3DChart>
      <c:catAx>
        <c:axId val="915482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/>
            </a:pPr>
            <a:endParaRPr lang="pt-BR"/>
          </a:p>
        </c:txPr>
        <c:crossAx val="91558272"/>
        <c:crosses val="autoZero"/>
        <c:auto val="1"/>
        <c:lblAlgn val="ctr"/>
        <c:lblOffset val="100"/>
      </c:catAx>
      <c:valAx>
        <c:axId val="91558272"/>
        <c:scaling>
          <c:orientation val="minMax"/>
        </c:scaling>
        <c:delete val="1"/>
        <c:axPos val="l"/>
        <c:numFmt formatCode="General" sourceLinked="1"/>
        <c:tickLblPos val="nextTo"/>
        <c:crossAx val="9154828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000"/>
          </a:pPr>
          <a:endParaRPr lang="pt-BR"/>
        </a:p>
      </c:txPr>
    </c:legend>
    <c:plotVisOnly val="1"/>
  </c:chart>
  <c:externalData r:id="rId1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'[CONSOLIDADO E COMPARATIVO - Alterado.xlsx]CAPS'!$B$33</c:f>
              <c:strCache>
                <c:ptCount val="1"/>
                <c:pt idx="0">
                  <c:v>1º QD</c:v>
                </c:pt>
              </c:strCache>
            </c:strRef>
          </c:tx>
          <c:spPr>
            <a:solidFill>
              <a:srgbClr val="4E3B30">
                <a:lumMod val="75000"/>
              </a:srgbClr>
            </a:solidFill>
          </c:spPr>
          <c:dLbls>
            <c:txPr>
              <a:bodyPr/>
              <a:lstStyle/>
              <a:p>
                <a:pPr>
                  <a:defRPr sz="2800"/>
                </a:pPr>
                <a:endParaRPr lang="pt-BR"/>
              </a:p>
            </c:txPr>
            <c:showVal val="1"/>
          </c:dLbls>
          <c:cat>
            <c:strRef>
              <c:f>'[CONSOLIDADO E COMPARATIVO - Alterado.xlsx]CAPS'!$A$34:$A$37</c:f>
              <c:strCache>
                <c:ptCount val="4"/>
                <c:pt idx="0">
                  <c:v>Ações de matriciamento da atenção básica</c:v>
                </c:pt>
                <c:pt idx="1">
                  <c:v>Práticas expressivas </c:v>
                </c:pt>
                <c:pt idx="2">
                  <c:v>Fortalecimento do protagonismo dos usuários.</c:v>
                </c:pt>
                <c:pt idx="3">
                  <c:v>Promoção da contratualidade</c:v>
                </c:pt>
              </c:strCache>
            </c:strRef>
          </c:cat>
          <c:val>
            <c:numRef>
              <c:f>'[CONSOLIDADO E COMPARATIVO - Alterado.xlsx]CAPS'!$B$34:$B$37</c:f>
              <c:numCache>
                <c:formatCode>General</c:formatCode>
                <c:ptCount val="4"/>
                <c:pt idx="0">
                  <c:v>15</c:v>
                </c:pt>
                <c:pt idx="1">
                  <c:v>75</c:v>
                </c:pt>
                <c:pt idx="2">
                  <c:v>45</c:v>
                </c:pt>
                <c:pt idx="3">
                  <c:v>47</c:v>
                </c:pt>
              </c:numCache>
            </c:numRef>
          </c:val>
        </c:ser>
        <c:dLbls>
          <c:showVal val="1"/>
        </c:dLbls>
        <c:overlap val="-25"/>
        <c:axId val="91599232"/>
        <c:axId val="91600768"/>
      </c:barChart>
      <c:catAx>
        <c:axId val="91599232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800"/>
            </a:pPr>
            <a:endParaRPr lang="pt-BR"/>
          </a:p>
        </c:txPr>
        <c:crossAx val="91600768"/>
        <c:crosses val="autoZero"/>
        <c:auto val="1"/>
        <c:lblAlgn val="ctr"/>
        <c:lblOffset val="100"/>
      </c:catAx>
      <c:valAx>
        <c:axId val="91600768"/>
        <c:scaling>
          <c:orientation val="minMax"/>
        </c:scaling>
        <c:delete val="1"/>
        <c:axPos val="b"/>
        <c:numFmt formatCode="General" sourceLinked="1"/>
        <c:majorTickMark val="none"/>
        <c:tickLblPos val="nextTo"/>
        <c:crossAx val="9159923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2000" b="1"/>
          </a:pPr>
          <a:endParaRPr lang="pt-BR"/>
        </a:p>
      </c:txPr>
    </c:legend>
    <c:plotVisOnly val="1"/>
  </c:chart>
  <c:externalData r:id="rId1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lrMapOvr bg1="lt1" tx1="dk1" bg2="lt2" tx2="dk2" accent1="accent1" accent2="accent2" accent3="accent3" accent4="accent4" accent5="accent5" accent6="accent6" hlink="hlink" folHlink="folHlink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5.0244467619136111E-2"/>
          <c:y val="0.15998271994424398"/>
          <c:w val="0.94975553238086974"/>
          <c:h val="0.68787201122532715"/>
        </c:manualLayout>
      </c:layout>
      <c:bar3DChart>
        <c:barDir val="col"/>
        <c:grouping val="clustered"/>
        <c:ser>
          <c:idx val="0"/>
          <c:order val="0"/>
          <c:tx>
            <c:strRef>
              <c:f>'TRANSP SAN'!$B$2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/>
          </c:spPr>
          <c:dLbls>
            <c:dLbl>
              <c:idx val="0"/>
              <c:layout>
                <c:manualLayout>
                  <c:x val="8.2406273570140853E-3"/>
                  <c:y val="-2.8639618138424944E-2"/>
                </c:manualLayout>
              </c:layout>
              <c:showVal val="1"/>
            </c:dLbl>
            <c:dLbl>
              <c:idx val="1"/>
              <c:layout>
                <c:manualLayout>
                  <c:x val="1.2550540351562061E-2"/>
                  <c:y val="-1.9093078758949885E-2"/>
                </c:manualLayout>
              </c:layout>
              <c:showVal val="1"/>
            </c:dLbl>
            <c:dLbl>
              <c:idx val="2"/>
              <c:layout>
                <c:manualLayout>
                  <c:x val="9.3818569157162537E-3"/>
                  <c:y val="-9.5465393794750362E-3"/>
                </c:manualLayout>
              </c:layout>
              <c:showVal val="1"/>
            </c:dLbl>
            <c:dLbl>
              <c:idx val="3"/>
              <c:layout>
                <c:manualLayout>
                  <c:x val="1.1536878299819833E-2"/>
                  <c:y val="-2.227525855210832E-2"/>
                </c:manualLayout>
              </c:layout>
              <c:showVal val="1"/>
            </c:dLbl>
            <c:dLbl>
              <c:idx val="4"/>
              <c:layout>
                <c:manualLayout>
                  <c:x val="1.1792013313739243E-2"/>
                  <c:y val="-7.6848389178083053E-3"/>
                </c:manualLayout>
              </c:layout>
              <c:showVal val="1"/>
            </c:dLbl>
            <c:dLbl>
              <c:idx val="5"/>
              <c:layout>
                <c:manualLayout>
                  <c:x val="8.2406273570140853E-3"/>
                  <c:y val="-6.3643595863166324E-3"/>
                </c:manualLayout>
              </c:layout>
              <c:showVal val="1"/>
            </c:dLbl>
            <c:dLbl>
              <c:idx val="6"/>
              <c:layout>
                <c:manualLayout>
                  <c:x val="6.5925018856112924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4734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3200" b="1"/>
                </a:pPr>
                <a:endParaRPr lang="pt-BR"/>
              </a:p>
            </c:txPr>
            <c:showVal val="1"/>
          </c:dLbls>
          <c:cat>
            <c:strRef>
              <c:f>'TRANSP SAN'!$A$4:$A$8</c:f>
              <c:strCache>
                <c:ptCount val="5"/>
                <c:pt idx="0">
                  <c:v>ATENDIMENTO URBANO   </c:v>
                </c:pt>
                <c:pt idx="1">
                  <c:v>ZONA RURAL GARAPUAVA   </c:v>
                </c:pt>
                <c:pt idx="2">
                  <c:v>ZONA RURAL PALMEIRINHA   </c:v>
                </c:pt>
                <c:pt idx="3">
                  <c:v>ZONA RURAL RURALMINAS </c:v>
                </c:pt>
                <c:pt idx="4">
                  <c:v>HEMODIALISE - UNAI   </c:v>
                </c:pt>
              </c:strCache>
            </c:strRef>
          </c:cat>
          <c:val>
            <c:numRef>
              <c:f>'TRANSP SAN'!$B$4:$B$8</c:f>
              <c:numCache>
                <c:formatCode>General</c:formatCode>
                <c:ptCount val="5"/>
                <c:pt idx="0">
                  <c:v>622</c:v>
                </c:pt>
                <c:pt idx="1">
                  <c:v>107</c:v>
                </c:pt>
                <c:pt idx="2">
                  <c:v>8</c:v>
                </c:pt>
                <c:pt idx="3">
                  <c:v>148</c:v>
                </c:pt>
                <c:pt idx="4">
                  <c:v>1121</c:v>
                </c:pt>
              </c:numCache>
            </c:numRef>
          </c:val>
          <c:shape val="cylinder"/>
        </c:ser>
        <c:gapWidth val="20"/>
        <c:shape val="box"/>
        <c:axId val="91760896"/>
        <c:axId val="91840512"/>
        <c:axId val="0"/>
      </c:bar3DChart>
      <c:catAx>
        <c:axId val="91760896"/>
        <c:scaling>
          <c:orientation val="minMax"/>
        </c:scaling>
        <c:axPos val="b"/>
        <c:numFmt formatCode="[$-F400]h:mm:ss\ AM/PM" sourceLinked="0"/>
        <c:majorTickMark val="none"/>
        <c:tickLblPos val="nextTo"/>
        <c:txPr>
          <a:bodyPr rot="0" vert="horz" anchor="t" anchorCtr="0"/>
          <a:lstStyle/>
          <a:p>
            <a:pPr>
              <a:defRPr sz="1400" b="1"/>
            </a:pPr>
            <a:endParaRPr lang="pt-BR"/>
          </a:p>
        </c:txPr>
        <c:crossAx val="91840512"/>
        <c:crosses val="autoZero"/>
        <c:auto val="1"/>
        <c:lblAlgn val="ctr"/>
        <c:lblOffset val="100"/>
      </c:catAx>
      <c:valAx>
        <c:axId val="9184051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tickLblPos val="nextTo"/>
        <c:crossAx val="91760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470493949271155"/>
          <c:y val="1.8672758794431834E-2"/>
          <c:w val="9.2078276528418879E-2"/>
          <c:h val="0.13370368296905608"/>
        </c:manualLayout>
      </c:layout>
      <c:txPr>
        <a:bodyPr/>
        <a:lstStyle/>
        <a:p>
          <a:pPr>
            <a:defRPr sz="1800" b="1"/>
          </a:pPr>
          <a:endParaRPr lang="pt-BR"/>
        </a:p>
      </c:txPr>
    </c:legend>
    <c:plotVisOnly val="1"/>
  </c:chart>
  <c:spPr>
    <a:noFill/>
    <a:ln>
      <a:noFill/>
    </a:ln>
  </c:spPr>
  <c:externalData r:id="rId2"/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3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pt-BR"/>
              <a:t>ENCAMINHAMENTOS PARA OUTROS MUNICÍPIOS - TRANSPORTE SANITÁRIO</a:t>
            </a:r>
          </a:p>
          <a:p>
            <a:pPr>
              <a:defRPr/>
            </a:pPr>
            <a:endParaRPr lang="pt-BR"/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5.0244467619136111E-2"/>
          <c:y val="0.15998271994424398"/>
          <c:w val="0.94975553238086985"/>
          <c:h val="0.68787201122532715"/>
        </c:manualLayout>
      </c:layout>
      <c:bar3DChart>
        <c:barDir val="col"/>
        <c:grouping val="clustered"/>
        <c:ser>
          <c:idx val="0"/>
          <c:order val="0"/>
          <c:tx>
            <c:strRef>
              <c:f>'TRANSP SAN'!$B$12</c:f>
              <c:strCache>
                <c:ptCount val="1"/>
                <c:pt idx="0">
                  <c:v>QT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1.235419120199592E-2"/>
                  <c:y val="-1.5910898965791568E-2"/>
                </c:manualLayout>
              </c:layout>
              <c:showVal val="1"/>
            </c:dLbl>
            <c:dLbl>
              <c:idx val="1"/>
              <c:layout>
                <c:manualLayout>
                  <c:x val="1.3858267716535441E-2"/>
                  <c:y val="-2.5457438345266509E-2"/>
                </c:manualLayout>
              </c:layout>
              <c:showVal val="1"/>
            </c:dLbl>
            <c:dLbl>
              <c:idx val="2"/>
              <c:layout>
                <c:manualLayout>
                  <c:x val="1.1029851182075681E-2"/>
                  <c:y val="-1.9093078758949885E-2"/>
                </c:manualLayout>
              </c:layout>
              <c:showVal val="1"/>
            </c:dLbl>
            <c:dLbl>
              <c:idx val="3"/>
              <c:layout>
                <c:manualLayout>
                  <c:x val="1.3185002060156575E-2"/>
                  <c:y val="-2.5457438345266509E-2"/>
                </c:manualLayout>
              </c:layout>
              <c:showVal val="1"/>
            </c:dLbl>
            <c:dLbl>
              <c:idx val="4"/>
              <c:layout>
                <c:manualLayout>
                  <c:x val="6.8476360108880082E-3"/>
                  <c:y val="-1.7231378297283325E-2"/>
                </c:manualLayout>
              </c:layout>
              <c:showVal val="1"/>
            </c:dLbl>
            <c:dLbl>
              <c:idx val="5"/>
              <c:layout>
                <c:manualLayout>
                  <c:x val="8.2406273570140853E-3"/>
                  <c:y val="-6.3643595863166324E-3"/>
                </c:manualLayout>
              </c:layout>
              <c:showVal val="1"/>
            </c:dLbl>
            <c:dLbl>
              <c:idx val="6"/>
              <c:layout>
                <c:manualLayout>
                  <c:x val="6.5925018856112924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4734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3200" b="1"/>
                </a:pPr>
                <a:endParaRPr lang="pt-BR"/>
              </a:p>
            </c:txPr>
            <c:showVal val="1"/>
          </c:dLbls>
          <c:cat>
            <c:strRef>
              <c:f>'TRANSP SAN'!$A$13:$A$17</c:f>
              <c:strCache>
                <c:ptCount val="5"/>
                <c:pt idx="0">
                  <c:v>BRASÍLIA-DF  -  330 KM</c:v>
                </c:pt>
                <c:pt idx="1">
                  <c:v>PATOS DE MINAS-MG  -  602 KM</c:v>
                </c:pt>
                <c:pt idx="2">
                  <c:v>OUTRAS CIDADES DE MINAS</c:v>
                </c:pt>
                <c:pt idx="3">
                  <c:v>CIDADES DE SÃO PAULO</c:v>
                </c:pt>
                <c:pt idx="4">
                  <c:v>TOTAL DE VIAGENS INTERURBANAS</c:v>
                </c:pt>
              </c:strCache>
            </c:strRef>
          </c:cat>
          <c:val>
            <c:numRef>
              <c:f>'TRANSP SAN'!$C$13:$C$17</c:f>
              <c:numCache>
                <c:formatCode>#,##0</c:formatCode>
                <c:ptCount val="5"/>
                <c:pt idx="0">
                  <c:v>166650</c:v>
                </c:pt>
                <c:pt idx="1">
                  <c:v>72842</c:v>
                </c:pt>
                <c:pt idx="2">
                  <c:v>78098</c:v>
                </c:pt>
                <c:pt idx="3">
                  <c:v>42060</c:v>
                </c:pt>
                <c:pt idx="4">
                  <c:v>359650</c:v>
                </c:pt>
              </c:numCache>
            </c:numRef>
          </c:val>
          <c:shape val="cylinder"/>
        </c:ser>
        <c:shape val="box"/>
        <c:axId val="91865472"/>
        <c:axId val="91867008"/>
        <c:axId val="0"/>
      </c:bar3DChart>
      <c:catAx>
        <c:axId val="91865472"/>
        <c:scaling>
          <c:orientation val="minMax"/>
        </c:scaling>
        <c:axPos val="b"/>
        <c:numFmt formatCode="[$-F400]h:mm:ss\ AM/PM" sourceLinked="0"/>
        <c:majorTickMark val="none"/>
        <c:tickLblPos val="nextTo"/>
        <c:txPr>
          <a:bodyPr rot="0" vert="horz"/>
          <a:lstStyle/>
          <a:p>
            <a:pPr>
              <a:defRPr sz="1200" b="1"/>
            </a:pPr>
            <a:endParaRPr lang="pt-BR"/>
          </a:p>
        </c:txPr>
        <c:crossAx val="91867008"/>
        <c:crosses val="autoZero"/>
        <c:auto val="1"/>
        <c:lblAlgn val="ctr"/>
        <c:lblOffset val="100"/>
      </c:catAx>
      <c:valAx>
        <c:axId val="91867008"/>
        <c:scaling>
          <c:orientation val="minMax"/>
        </c:scaling>
        <c:delete val="1"/>
        <c:axPos val="l"/>
        <c:majorGridlines/>
        <c:title>
          <c:tx>
            <c:rich>
              <a:bodyPr rot="0" vert="horz"/>
              <a:lstStyle/>
              <a:p>
                <a:pPr>
                  <a:defRPr sz="1200" b="1"/>
                </a:pPr>
                <a:r>
                  <a:rPr lang="pt-BR" sz="1200" b="1"/>
                  <a:t>KM</a:t>
                </a:r>
              </a:p>
            </c:rich>
          </c:tx>
          <c:layout>
            <c:manualLayout>
              <c:xMode val="edge"/>
              <c:yMode val="edge"/>
              <c:x val="5.5773337356316635E-2"/>
              <c:y val="0.13717249544284291"/>
            </c:manualLayout>
          </c:layout>
        </c:title>
        <c:numFmt formatCode="#,##0" sourceLinked="0"/>
        <c:tickLblPos val="nextTo"/>
        <c:crossAx val="91865472"/>
        <c:crosses val="autoZero"/>
        <c:crossBetween val="between"/>
      </c:valAx>
    </c:plotArea>
    <c:plotVisOnly val="1"/>
  </c:chart>
  <c:spPr>
    <a:noFill/>
    <a:ln>
      <a:noFill/>
    </a:ln>
  </c:spPr>
  <c:externalData r:id="rId2"/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Testagem - SAME</a:t>
            </a:r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5.0244467619136111E-2"/>
          <c:y val="0.15998271994424398"/>
          <c:w val="0.94975553238086896"/>
          <c:h val="0.75777093454707656"/>
        </c:manualLayout>
      </c:layout>
      <c:bar3DChart>
        <c:barDir val="col"/>
        <c:grouping val="clustered"/>
        <c:ser>
          <c:idx val="1"/>
          <c:order val="0"/>
          <c:tx>
            <c:strRef>
              <c:f>SAME!$A$28</c:f>
              <c:strCache>
                <c:ptCount val="1"/>
                <c:pt idx="0">
                  <c:v>HIV</c:v>
                </c:pt>
              </c:strCache>
            </c:strRef>
          </c:tx>
          <c:dLbls>
            <c:dLbl>
              <c:idx val="0"/>
              <c:layout>
                <c:manualLayout>
                  <c:x val="2.4410684836363172E-2"/>
                  <c:y val="-6.2439128283188906E-2"/>
                </c:manualLayout>
              </c:layout>
              <c:showVal val="1"/>
            </c:dLbl>
            <c:dLbl>
              <c:idx val="1"/>
              <c:layout>
                <c:manualLayout>
                  <c:x val="2.0020577159765802E-2"/>
                  <c:y val="-4.3876988876813593E-2"/>
                </c:manualLayout>
              </c:layout>
              <c:showVal val="1"/>
            </c:dLbl>
            <c:dLbl>
              <c:idx val="2"/>
              <c:layout>
                <c:manualLayout>
                  <c:x val="2.0645199439518411E-2"/>
                  <c:y val="-4.2023207944990412E-2"/>
                </c:manualLayout>
              </c:layout>
              <c:showVal val="1"/>
            </c:dLbl>
            <c:dLbl>
              <c:idx val="3"/>
              <c:layout>
                <c:manualLayout>
                  <c:x val="2.5569231917294741E-2"/>
                  <c:y val="-4.7721524692872844E-2"/>
                </c:manualLayout>
              </c:layout>
              <c:showVal val="1"/>
            </c:dLbl>
            <c:dLbl>
              <c:idx val="4"/>
              <c:layout>
                <c:manualLayout>
                  <c:x val="1.5215831763504641E-2"/>
                  <c:y val="-6.3643595863166324E-3"/>
                </c:manualLayout>
              </c:layout>
              <c:showVal val="1"/>
            </c:dLbl>
            <c:dLbl>
              <c:idx val="5"/>
              <c:layout>
                <c:manualLayout>
                  <c:x val="9.8887528284170838E-3"/>
                  <c:y val="-9.5465393794750258E-3"/>
                </c:manualLayout>
              </c:layout>
              <c:showVal val="1"/>
            </c:dLbl>
            <c:dLbl>
              <c:idx val="6"/>
              <c:layout>
                <c:manualLayout>
                  <c:x val="8.2406273570140853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607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3200" b="1"/>
                </a:pPr>
                <a:endParaRPr lang="pt-BR"/>
              </a:p>
            </c:txPr>
            <c:showVal val="1"/>
          </c:dLbls>
          <c:val>
            <c:numRef>
              <c:f>SAME!$B$28</c:f>
              <c:numCache>
                <c:formatCode>General</c:formatCode>
                <c:ptCount val="1"/>
                <c:pt idx="0">
                  <c:v>227</c:v>
                </c:pt>
              </c:numCache>
            </c:numRef>
          </c:val>
        </c:ser>
        <c:ser>
          <c:idx val="0"/>
          <c:order val="1"/>
          <c:tx>
            <c:strRef>
              <c:f>SAME!$A$29</c:f>
              <c:strCache>
                <c:ptCount val="1"/>
                <c:pt idx="0">
                  <c:v>HBsAG</c:v>
                </c:pt>
              </c:strCache>
            </c:strRef>
          </c:tx>
          <c:dLbls>
            <c:dLbl>
              <c:idx val="0"/>
              <c:layout>
                <c:manualLayout>
                  <c:x val="4.6147513199278886E-2"/>
                  <c:y val="-0.10182975338106603"/>
                </c:manualLayout>
              </c:layout>
              <c:showVal val="1"/>
            </c:dLbl>
            <c:txPr>
              <a:bodyPr/>
              <a:lstStyle/>
              <a:p>
                <a:pPr>
                  <a:defRPr sz="3200" b="1"/>
                </a:pPr>
                <a:endParaRPr lang="pt-BR"/>
              </a:p>
            </c:txPr>
            <c:showVal val="1"/>
          </c:dLbls>
          <c:val>
            <c:numRef>
              <c:f>SAME!$B$29</c:f>
              <c:numCache>
                <c:formatCode>General</c:formatCode>
                <c:ptCount val="1"/>
                <c:pt idx="0">
                  <c:v>162</c:v>
                </c:pt>
              </c:numCache>
            </c:numRef>
          </c:val>
        </c:ser>
        <c:ser>
          <c:idx val="2"/>
          <c:order val="2"/>
          <c:tx>
            <c:strRef>
              <c:f>SAME!$A$30</c:f>
              <c:strCache>
                <c:ptCount val="1"/>
                <c:pt idx="0">
                  <c:v>HCV</c:v>
                </c:pt>
              </c:strCache>
            </c:strRef>
          </c:tx>
          <c:dLbls>
            <c:dLbl>
              <c:idx val="0"/>
              <c:layout>
                <c:manualLayout>
                  <c:x val="4.4499387727876309E-2"/>
                  <c:y val="-8.5918854415274457E-2"/>
                </c:manualLayout>
              </c:layout>
              <c:showVal val="1"/>
            </c:dLbl>
            <c:txPr>
              <a:bodyPr/>
              <a:lstStyle/>
              <a:p>
                <a:pPr>
                  <a:defRPr sz="3200" b="1"/>
                </a:pPr>
                <a:endParaRPr lang="pt-BR"/>
              </a:p>
            </c:txPr>
            <c:showVal val="1"/>
          </c:dLbls>
          <c:val>
            <c:numRef>
              <c:f>SAME!$B$30</c:f>
              <c:numCache>
                <c:formatCode>General</c:formatCode>
                <c:ptCount val="1"/>
                <c:pt idx="0">
                  <c:v>160</c:v>
                </c:pt>
              </c:numCache>
            </c:numRef>
          </c:val>
        </c:ser>
        <c:ser>
          <c:idx val="3"/>
          <c:order val="3"/>
          <c:tx>
            <c:strRef>
              <c:f>SAME!$A$31</c:f>
              <c:strCache>
                <c:ptCount val="1"/>
                <c:pt idx="0">
                  <c:v>VDRL</c:v>
                </c:pt>
              </c:strCache>
            </c:strRef>
          </c:tx>
          <c:spPr>
            <a:effectLst>
              <a:innerShdw blurRad="63500" dist="50800" dir="2700000">
                <a:prstClr val="black">
                  <a:alpha val="50000"/>
                </a:prstClr>
              </a:innerShdw>
            </a:effectLst>
          </c:spPr>
          <c:dLbls>
            <c:dLbl>
              <c:idx val="0"/>
              <c:layout>
                <c:manualLayout>
                  <c:x val="4.9443764142084512E-2"/>
                  <c:y val="-8.2736674622116049E-2"/>
                </c:manualLayout>
              </c:layout>
              <c:showVal val="1"/>
            </c:dLbl>
            <c:txPr>
              <a:bodyPr/>
              <a:lstStyle/>
              <a:p>
                <a:pPr>
                  <a:defRPr sz="3200" b="1"/>
                </a:pPr>
                <a:endParaRPr lang="pt-BR"/>
              </a:p>
            </c:txPr>
            <c:showVal val="1"/>
          </c:dLbls>
          <c:val>
            <c:numRef>
              <c:f>SAME!$B$31</c:f>
              <c:numCache>
                <c:formatCode>General</c:formatCode>
                <c:ptCount val="1"/>
                <c:pt idx="0">
                  <c:v>116</c:v>
                </c:pt>
              </c:numCache>
            </c:numRef>
          </c:val>
        </c:ser>
        <c:gapWidth val="77"/>
        <c:gapDepth val="81"/>
        <c:shape val="box"/>
        <c:axId val="91973888"/>
        <c:axId val="91992064"/>
        <c:axId val="0"/>
      </c:bar3DChart>
      <c:catAx>
        <c:axId val="91973888"/>
        <c:scaling>
          <c:orientation val="minMax"/>
        </c:scaling>
        <c:delete val="1"/>
        <c:axPos val="b"/>
        <c:numFmt formatCode="[$-F400]h:mm:ss\ AM/PM" sourceLinked="0"/>
        <c:majorTickMark val="none"/>
        <c:tickLblPos val="nextTo"/>
        <c:crossAx val="91992064"/>
        <c:crosses val="autoZero"/>
        <c:auto val="1"/>
        <c:lblAlgn val="ctr"/>
        <c:lblOffset val="100"/>
      </c:catAx>
      <c:valAx>
        <c:axId val="91992064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919738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0086333224496491"/>
          <c:y val="0.91566096004109276"/>
          <c:w val="0.75542207325360122"/>
          <c:h val="7.4792500579432722E-2"/>
        </c:manualLayout>
      </c:layout>
      <c:spPr>
        <a:solidFill>
          <a:schemeClr val="bg1">
            <a:lumMod val="75000"/>
          </a:schemeClr>
        </a:solidFill>
        <a:effectLst>
          <a:innerShdw blurRad="63500" dist="50800" dir="2700000">
            <a:prstClr val="black">
              <a:alpha val="50000"/>
            </a:prstClr>
          </a:innerShdw>
        </a:effectLst>
      </c:spPr>
      <c:txPr>
        <a:bodyPr/>
        <a:lstStyle/>
        <a:p>
          <a:pPr>
            <a:defRPr sz="2000" b="1"/>
          </a:pPr>
          <a:endParaRPr lang="pt-BR"/>
        </a:p>
      </c:txPr>
    </c:legend>
    <c:plotVisOnly val="1"/>
  </c:chart>
  <c:spPr>
    <a:noFill/>
  </c:spPr>
  <c:externalData r:id="rId2"/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pt-BR"/>
              <a:t>Procedimentos  -</a:t>
            </a:r>
            <a:r>
              <a:rPr lang="pt-BR" baseline="0"/>
              <a:t> SAME</a:t>
            </a:r>
            <a:endParaRPr lang="pt-BR"/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5.0244467619136111E-2"/>
          <c:y val="0.15998271994424398"/>
          <c:w val="0.94975553238086874"/>
          <c:h val="0.68787201122532715"/>
        </c:manualLayout>
      </c:layout>
      <c:bar3DChart>
        <c:barDir val="col"/>
        <c:grouping val="clustered"/>
        <c:ser>
          <c:idx val="0"/>
          <c:order val="0"/>
          <c:tx>
            <c:v>2019</c:v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dLbl>
              <c:idx val="0"/>
              <c:layout>
                <c:manualLayout>
                  <c:x val="-1.0579039462172491E-2"/>
                  <c:y val="-0.13376426934207591"/>
                </c:manualLayout>
              </c:layout>
              <c:showVal val="1"/>
            </c:dLbl>
            <c:dLbl>
              <c:idx val="1"/>
              <c:layout>
                <c:manualLayout>
                  <c:x val="4.3099129945479491E-3"/>
                  <c:y val="-1.5910898965791568E-2"/>
                </c:manualLayout>
              </c:layout>
              <c:showVal val="1"/>
            </c:dLbl>
            <c:dLbl>
              <c:idx val="2"/>
              <c:layout>
                <c:manualLayout>
                  <c:x val="9.3818569157162277E-3"/>
                  <c:y val="-9.5465393794750223E-3"/>
                </c:manualLayout>
              </c:layout>
              <c:showVal val="1"/>
            </c:dLbl>
            <c:dLbl>
              <c:idx val="3"/>
              <c:layout>
                <c:manualLayout>
                  <c:x val="6.5925018856112924E-3"/>
                  <c:y val="-2.2275258552108365E-2"/>
                </c:manualLayout>
              </c:layout>
              <c:showVal val="1"/>
            </c:dLbl>
            <c:dLbl>
              <c:idx val="4"/>
              <c:layout>
                <c:manualLayout>
                  <c:x val="6.84763689953079E-3"/>
                  <c:y val="-7.6848389178083053E-3"/>
                </c:manualLayout>
              </c:layout>
              <c:showVal val="1"/>
            </c:dLbl>
            <c:dLbl>
              <c:idx val="5"/>
              <c:layout>
                <c:manualLayout>
                  <c:x val="8.2406273570140853E-3"/>
                  <c:y val="-6.3643595863166324E-3"/>
                </c:manualLayout>
              </c:layout>
              <c:showVal val="1"/>
            </c:dLbl>
            <c:dLbl>
              <c:idx val="6"/>
              <c:layout>
                <c:manualLayout>
                  <c:x val="6.5925018856112924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4734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3600" b="1"/>
                </a:pPr>
                <a:endParaRPr lang="pt-BR"/>
              </a:p>
            </c:txPr>
            <c:showVal val="1"/>
          </c:dLbls>
          <c:cat>
            <c:strRef>
              <c:f>SAME!$A$4</c:f>
              <c:strCache>
                <c:ptCount val="1"/>
                <c:pt idx="0">
                  <c:v>SESSÕES FISIOTERÁPICAS</c:v>
                </c:pt>
              </c:strCache>
            </c:strRef>
          </c:cat>
          <c:val>
            <c:numRef>
              <c:f>SAME!$B$4</c:f>
              <c:numCache>
                <c:formatCode>General</c:formatCode>
                <c:ptCount val="1"/>
                <c:pt idx="0">
                  <c:v>4149</c:v>
                </c:pt>
              </c:numCache>
            </c:numRef>
          </c:val>
        </c:ser>
        <c:ser>
          <c:idx val="1"/>
          <c:order val="1"/>
          <c:tx>
            <c:v>2018</c:v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1.2933242872441181E-2"/>
                  <c:y val="-1.1527258376712536E-2"/>
                </c:manualLayout>
              </c:layout>
              <c:showVal val="1"/>
            </c:dLbl>
            <c:dLbl>
              <c:idx val="1"/>
              <c:layout>
                <c:manualLayout>
                  <c:x val="1.1791623992761745E-2"/>
                  <c:y val="-1.8432839093204131E-2"/>
                </c:manualLayout>
              </c:layout>
              <c:showVal val="1"/>
            </c:dLbl>
            <c:dLbl>
              <c:idx val="2"/>
              <c:layout>
                <c:manualLayout>
                  <c:x val="1.24264767333998E-2"/>
                  <c:y val="-1.33889588383791E-2"/>
                </c:manualLayout>
              </c:layout>
              <c:showVal val="1"/>
            </c:dLbl>
            <c:dLbl>
              <c:idx val="3"/>
              <c:layout>
                <c:manualLayout>
                  <c:x val="1.2426476733399743E-2"/>
                  <c:y val="-9.5465393794750258E-3"/>
                </c:manualLayout>
              </c:layout>
              <c:showVal val="1"/>
            </c:dLbl>
            <c:dLbl>
              <c:idx val="4"/>
              <c:layout>
                <c:manualLayout>
                  <c:x val="1.5215831763504641E-2"/>
                  <c:y val="-6.3643595863166324E-3"/>
                </c:manualLayout>
              </c:layout>
              <c:showVal val="1"/>
            </c:dLbl>
            <c:dLbl>
              <c:idx val="5"/>
              <c:layout>
                <c:manualLayout>
                  <c:x val="9.8887528284170804E-3"/>
                  <c:y val="-9.5465393794750223E-3"/>
                </c:manualLayout>
              </c:layout>
              <c:showVal val="1"/>
            </c:dLbl>
            <c:dLbl>
              <c:idx val="6"/>
              <c:layout>
                <c:manualLayout>
                  <c:x val="8.2406273570140853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6035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4000" b="1"/>
                </a:pPr>
                <a:endParaRPr lang="pt-BR"/>
              </a:p>
            </c:txPr>
            <c:showVal val="1"/>
          </c:dLbls>
          <c:cat>
            <c:strRef>
              <c:f>SAME!$A$4</c:f>
              <c:strCache>
                <c:ptCount val="1"/>
                <c:pt idx="0">
                  <c:v>SESSÕES FISIOTERÁPICAS</c:v>
                </c:pt>
              </c:strCache>
            </c:strRef>
          </c:cat>
          <c:val>
            <c:numRef>
              <c:f>SAME!$C$4</c:f>
              <c:numCache>
                <c:formatCode>General</c:formatCode>
                <c:ptCount val="1"/>
                <c:pt idx="0">
                  <c:v>4311</c:v>
                </c:pt>
              </c:numCache>
            </c:numRef>
          </c:val>
        </c:ser>
        <c:shape val="box"/>
        <c:axId val="121339904"/>
        <c:axId val="121341440"/>
        <c:axId val="0"/>
      </c:bar3DChart>
      <c:catAx>
        <c:axId val="121339904"/>
        <c:scaling>
          <c:orientation val="minMax"/>
        </c:scaling>
        <c:axPos val="b"/>
        <c:numFmt formatCode="[$-F400]h:mm:ss\ AM/PM" sourceLinked="0"/>
        <c:majorTickMark val="none"/>
        <c:tickLblPos val="nextTo"/>
        <c:txPr>
          <a:bodyPr rot="0" vert="horz" anchor="t" anchorCtr="0"/>
          <a:lstStyle/>
          <a:p>
            <a:pPr>
              <a:defRPr sz="2800" b="1"/>
            </a:pPr>
            <a:endParaRPr lang="pt-BR"/>
          </a:p>
        </c:txPr>
        <c:crossAx val="121341440"/>
        <c:crosses val="autoZero"/>
        <c:auto val="1"/>
        <c:lblAlgn val="ctr"/>
        <c:lblOffset val="100"/>
      </c:catAx>
      <c:valAx>
        <c:axId val="121341440"/>
        <c:scaling>
          <c:orientation val="minMax"/>
        </c:scaling>
        <c:delete val="1"/>
        <c:axPos val="l"/>
        <c:majorGridlines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pt-BR" sz="1200"/>
                  <a:t>Quantidade</a:t>
                </a:r>
              </a:p>
            </c:rich>
          </c:tx>
          <c:layout>
            <c:manualLayout>
              <c:xMode val="edge"/>
              <c:yMode val="edge"/>
              <c:x val="5.2477093651420899E-2"/>
              <c:y val="0.21990917006495941"/>
            </c:manualLayout>
          </c:layout>
        </c:title>
        <c:numFmt formatCode="General" sourceLinked="1"/>
        <c:tickLblPos val="nextTo"/>
        <c:crossAx val="121339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63477920523083"/>
          <c:y val="1.8672758794431813E-2"/>
          <c:w val="0.32014850117419608"/>
          <c:h val="0.13370368296905608"/>
        </c:manualLayout>
      </c:layout>
      <c:txPr>
        <a:bodyPr/>
        <a:lstStyle/>
        <a:p>
          <a:pPr>
            <a:defRPr sz="2400" b="1"/>
          </a:pPr>
          <a:endParaRPr lang="pt-BR"/>
        </a:p>
      </c:txPr>
    </c:legend>
    <c:plotVisOnly val="1"/>
  </c:chart>
  <c:spPr>
    <a:noFill/>
  </c:spPr>
  <c:externalData r:id="rId2"/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hart>
    <c:title>
      <c:tx>
        <c:rich>
          <a:bodyPr/>
          <a:lstStyle/>
          <a:p>
            <a:pPr>
              <a:defRPr/>
            </a:pPr>
            <a:r>
              <a:rPr lang="pt-BR"/>
              <a:t>Procedimentos  -</a:t>
            </a:r>
            <a:r>
              <a:rPr lang="pt-BR" baseline="0"/>
              <a:t> SAME</a:t>
            </a:r>
            <a:endParaRPr lang="pt-BR"/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5.0244467619136111E-2"/>
          <c:y val="0.15998271994424398"/>
          <c:w val="0.94975553238086896"/>
          <c:h val="0.68787201122532715"/>
        </c:manualLayout>
      </c:layout>
      <c:bar3DChart>
        <c:barDir val="col"/>
        <c:grouping val="clustered"/>
        <c:ser>
          <c:idx val="0"/>
          <c:order val="0"/>
          <c:tx>
            <c:v>2019</c:v>
          </c:tx>
          <c:spPr>
            <a:solidFill>
              <a:srgbClr val="00B0F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dLbl>
              <c:idx val="0"/>
              <c:layout>
                <c:manualLayout>
                  <c:x val="9.8887528284169815E-3"/>
                  <c:y val="-1.5910898965791568E-2"/>
                </c:manualLayout>
              </c:layout>
              <c:showVal val="1"/>
            </c:dLbl>
            <c:dLbl>
              <c:idx val="1"/>
              <c:layout>
                <c:manualLayout>
                  <c:x val="4.3099129945479491E-3"/>
                  <c:y val="-1.5910898965791568E-2"/>
                </c:manualLayout>
              </c:layout>
              <c:showVal val="1"/>
            </c:dLbl>
            <c:dLbl>
              <c:idx val="2"/>
              <c:layout>
                <c:manualLayout>
                  <c:x val="9.3818569157162364E-3"/>
                  <c:y val="-9.5465393794750258E-3"/>
                </c:manualLayout>
              </c:layout>
              <c:showVal val="1"/>
            </c:dLbl>
            <c:dLbl>
              <c:idx val="3"/>
              <c:layout>
                <c:manualLayout>
                  <c:x val="6.5925018856112924E-3"/>
                  <c:y val="-2.2275258552108382E-2"/>
                </c:manualLayout>
              </c:layout>
              <c:showVal val="1"/>
            </c:dLbl>
            <c:dLbl>
              <c:idx val="4"/>
              <c:layout>
                <c:manualLayout>
                  <c:x val="6.84763689953079E-3"/>
                  <c:y val="-7.6848389178083053E-3"/>
                </c:manualLayout>
              </c:layout>
              <c:showVal val="1"/>
            </c:dLbl>
            <c:dLbl>
              <c:idx val="5"/>
              <c:layout>
                <c:manualLayout>
                  <c:x val="8.2406273570140853E-3"/>
                  <c:y val="-6.3643595863166324E-3"/>
                </c:manualLayout>
              </c:layout>
              <c:showVal val="1"/>
            </c:dLbl>
            <c:dLbl>
              <c:idx val="6"/>
              <c:layout>
                <c:manualLayout>
                  <c:x val="6.5925018856112924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4734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3200" b="1"/>
                </a:pPr>
                <a:endParaRPr lang="pt-BR"/>
              </a:p>
            </c:txPr>
            <c:showVal val="1"/>
          </c:dLbls>
          <c:cat>
            <c:strRef>
              <c:f>SAME!$A$5:$A$9</c:f>
              <c:strCache>
                <c:ptCount val="5"/>
                <c:pt idx="0">
                  <c:v>TESTES</c:v>
                </c:pt>
                <c:pt idx="1">
                  <c:v>CONSULTAS ESPECIALIZADAS</c:v>
                </c:pt>
                <c:pt idx="2">
                  <c:v>PACIENTES ATIVOS SICLOM (UDM) MENSAL</c:v>
                </c:pt>
                <c:pt idx="3">
                  <c:v>PORTADORES DE HIV ATENDIDOS PELO SAE</c:v>
                </c:pt>
                <c:pt idx="4">
                  <c:v>SESSÕES ACUPUNTURA</c:v>
                </c:pt>
              </c:strCache>
            </c:strRef>
          </c:cat>
          <c:val>
            <c:numRef>
              <c:f>SAME!$B$5:$B$9</c:f>
              <c:numCache>
                <c:formatCode>General</c:formatCode>
                <c:ptCount val="5"/>
                <c:pt idx="0">
                  <c:v>665</c:v>
                </c:pt>
                <c:pt idx="1">
                  <c:v>784</c:v>
                </c:pt>
                <c:pt idx="2">
                  <c:v>195</c:v>
                </c:pt>
                <c:pt idx="3">
                  <c:v>46</c:v>
                </c:pt>
                <c:pt idx="4">
                  <c:v>298</c:v>
                </c:pt>
              </c:numCache>
            </c:numRef>
          </c:val>
          <c:shape val="cylinder"/>
        </c:ser>
        <c:ser>
          <c:idx val="1"/>
          <c:order val="1"/>
          <c:tx>
            <c:v>2018</c:v>
          </c:tx>
          <c:spPr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1.2933242872441171E-2"/>
                  <c:y val="-1.1527258376712543E-2"/>
                </c:manualLayout>
              </c:layout>
              <c:showVal val="1"/>
            </c:dLbl>
            <c:dLbl>
              <c:idx val="1"/>
              <c:layout>
                <c:manualLayout>
                  <c:x val="1.1791623992761745E-2"/>
                  <c:y val="-1.8432839093204138E-2"/>
                </c:manualLayout>
              </c:layout>
              <c:showVal val="1"/>
            </c:dLbl>
            <c:dLbl>
              <c:idx val="2"/>
              <c:layout>
                <c:manualLayout>
                  <c:x val="1.24264767333998E-2"/>
                  <c:y val="-1.33889588383791E-2"/>
                </c:manualLayout>
              </c:layout>
              <c:showVal val="1"/>
            </c:dLbl>
            <c:dLbl>
              <c:idx val="3"/>
              <c:layout>
                <c:manualLayout>
                  <c:x val="1.2426476733399743E-2"/>
                  <c:y val="-9.5465393794750292E-3"/>
                </c:manualLayout>
              </c:layout>
              <c:showVal val="1"/>
            </c:dLbl>
            <c:dLbl>
              <c:idx val="4"/>
              <c:layout>
                <c:manualLayout>
                  <c:x val="1.5215831763504641E-2"/>
                  <c:y val="-6.3643595863166324E-3"/>
                </c:manualLayout>
              </c:layout>
              <c:showVal val="1"/>
            </c:dLbl>
            <c:dLbl>
              <c:idx val="5"/>
              <c:layout>
                <c:manualLayout>
                  <c:x val="9.8887528284170838E-3"/>
                  <c:y val="-9.5465393794750258E-3"/>
                </c:manualLayout>
              </c:layout>
              <c:showVal val="1"/>
            </c:dLbl>
            <c:dLbl>
              <c:idx val="6"/>
              <c:layout>
                <c:manualLayout>
                  <c:x val="8.2406273570140853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607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3200" b="1"/>
                </a:pPr>
                <a:endParaRPr lang="pt-BR"/>
              </a:p>
            </c:txPr>
            <c:showVal val="1"/>
          </c:dLbls>
          <c:cat>
            <c:strRef>
              <c:f>SAME!$A$5:$A$9</c:f>
              <c:strCache>
                <c:ptCount val="5"/>
                <c:pt idx="0">
                  <c:v>TESTES</c:v>
                </c:pt>
                <c:pt idx="1">
                  <c:v>CONSULTAS ESPECIALIZADAS</c:v>
                </c:pt>
                <c:pt idx="2">
                  <c:v>PACIENTES ATIVOS SICLOM (UDM) MENSAL</c:v>
                </c:pt>
                <c:pt idx="3">
                  <c:v>PORTADORES DE HIV ATENDIDOS PELO SAE</c:v>
                </c:pt>
                <c:pt idx="4">
                  <c:v>SESSÕES ACUPUNTURA</c:v>
                </c:pt>
              </c:strCache>
            </c:strRef>
          </c:cat>
          <c:val>
            <c:numRef>
              <c:f>SAME!$C$5:$C$9</c:f>
              <c:numCache>
                <c:formatCode>General</c:formatCode>
                <c:ptCount val="5"/>
                <c:pt idx="0">
                  <c:v>1252</c:v>
                </c:pt>
                <c:pt idx="1">
                  <c:v>333</c:v>
                </c:pt>
                <c:pt idx="2">
                  <c:v>154</c:v>
                </c:pt>
                <c:pt idx="3">
                  <c:v>127</c:v>
                </c:pt>
                <c:pt idx="4">
                  <c:v>53</c:v>
                </c:pt>
              </c:numCache>
            </c:numRef>
          </c:val>
          <c:shape val="cylinder"/>
        </c:ser>
        <c:shape val="box"/>
        <c:axId val="91703168"/>
        <c:axId val="91704704"/>
        <c:axId val="0"/>
      </c:bar3DChart>
      <c:catAx>
        <c:axId val="91703168"/>
        <c:scaling>
          <c:orientation val="minMax"/>
        </c:scaling>
        <c:axPos val="b"/>
        <c:numFmt formatCode="[$-F400]h:mm:ss\ AM/PM" sourceLinked="0"/>
        <c:majorTickMark val="none"/>
        <c:tickLblPos val="nextTo"/>
        <c:txPr>
          <a:bodyPr rot="0" vert="horz" anchor="t" anchorCtr="0"/>
          <a:lstStyle/>
          <a:p>
            <a:pPr>
              <a:defRPr sz="1400" b="1"/>
            </a:pPr>
            <a:endParaRPr lang="pt-BR"/>
          </a:p>
        </c:txPr>
        <c:crossAx val="91704704"/>
        <c:crosses val="autoZero"/>
        <c:auto val="1"/>
        <c:lblAlgn val="ctr"/>
        <c:lblOffset val="100"/>
      </c:catAx>
      <c:valAx>
        <c:axId val="91704704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917031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303827646544373"/>
          <c:y val="1.867275879443182E-2"/>
          <c:w val="0.23374496937882774"/>
          <c:h val="0.13370368296905608"/>
        </c:manualLayout>
      </c:layout>
      <c:txPr>
        <a:bodyPr/>
        <a:lstStyle/>
        <a:p>
          <a:pPr>
            <a:defRPr sz="2400" b="1"/>
          </a:pPr>
          <a:endParaRPr lang="pt-BR"/>
        </a:p>
      </c:txPr>
    </c:legend>
    <c:plotVisOnly val="1"/>
  </c:chart>
  <c:spPr>
    <a:noFill/>
    <a:ln>
      <a:noFill/>
    </a:ln>
  </c:spPr>
  <c:externalData r:id="rId1"/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pt-BR" baseline="0"/>
              <a:t>Atendimentos - SAME</a:t>
            </a:r>
          </a:p>
          <a:p>
            <a:pPr>
              <a:defRPr/>
            </a:pPr>
            <a:endParaRPr lang="pt-BR" baseline="0"/>
          </a:p>
          <a:p>
            <a:pPr>
              <a:defRPr/>
            </a:pPr>
            <a:endParaRPr lang="pt-BR"/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5.0244467619136111E-2"/>
          <c:y val="0.15998271994424398"/>
          <c:w val="0.94975553238086896"/>
          <c:h val="0.68787201122532715"/>
        </c:manualLayout>
      </c:layout>
      <c:bar3DChart>
        <c:barDir val="col"/>
        <c:grouping val="clustered"/>
        <c:ser>
          <c:idx val="0"/>
          <c:order val="0"/>
          <c:tx>
            <c:v>2019</c:v>
          </c:tx>
          <c:spPr>
            <a:solidFill>
              <a:srgbClr val="FF0000"/>
            </a:solidFill>
            <a:ln>
              <a:noFill/>
            </a:ln>
          </c:spPr>
          <c:dLbls>
            <c:dLbl>
              <c:idx val="0"/>
              <c:layout>
                <c:manualLayout>
                  <c:x val="9.8887528284169815E-3"/>
                  <c:y val="-1.5910898965791568E-2"/>
                </c:manualLayout>
              </c:layout>
              <c:showVal val="1"/>
            </c:dLbl>
            <c:dLbl>
              <c:idx val="1"/>
              <c:layout>
                <c:manualLayout>
                  <c:x val="4.3099129945479491E-3"/>
                  <c:y val="-1.5910898965791568E-2"/>
                </c:manualLayout>
              </c:layout>
              <c:showVal val="1"/>
            </c:dLbl>
            <c:dLbl>
              <c:idx val="2"/>
              <c:layout>
                <c:manualLayout>
                  <c:x val="1.1410997850429098E-3"/>
                  <c:y val="-3.182179793158327E-3"/>
                </c:manualLayout>
              </c:layout>
              <c:showVal val="1"/>
            </c:dLbl>
            <c:dLbl>
              <c:idx val="3"/>
              <c:layout>
                <c:manualLayout>
                  <c:x val="6.5925018856112924E-3"/>
                  <c:y val="-2.2275258552108382E-2"/>
                </c:manualLayout>
              </c:layout>
              <c:showVal val="1"/>
            </c:dLbl>
            <c:dLbl>
              <c:idx val="4"/>
              <c:layout>
                <c:manualLayout>
                  <c:x val="6.84763689953079E-3"/>
                  <c:y val="-7.6848389178083053E-3"/>
                </c:manualLayout>
              </c:layout>
              <c:showVal val="1"/>
            </c:dLbl>
            <c:dLbl>
              <c:idx val="5"/>
              <c:layout>
                <c:manualLayout>
                  <c:x val="8.2406273570140853E-3"/>
                  <c:y val="-6.3643595863166324E-3"/>
                </c:manualLayout>
              </c:layout>
              <c:showVal val="1"/>
            </c:dLbl>
            <c:dLbl>
              <c:idx val="6"/>
              <c:layout>
                <c:manualLayout>
                  <c:x val="6.5925018856112924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4734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3200" b="1"/>
                </a:pPr>
                <a:endParaRPr lang="pt-BR"/>
              </a:p>
            </c:txPr>
            <c:showVal val="1"/>
          </c:dLbls>
          <c:cat>
            <c:strRef>
              <c:f>SAME!$A$14:$A$19</c:f>
              <c:strCache>
                <c:ptCount val="6"/>
                <c:pt idx="0">
                  <c:v>PSICOLOGICO</c:v>
                </c:pt>
                <c:pt idx="1">
                  <c:v>HANSENÍASE</c:v>
                </c:pt>
                <c:pt idx="2">
                  <c:v>LEISHAMANIOSE</c:v>
                </c:pt>
                <c:pt idx="3">
                  <c:v>IST MASCULINA</c:v>
                </c:pt>
                <c:pt idx="4">
                  <c:v>TUBERCULOSE</c:v>
                </c:pt>
                <c:pt idx="5">
                  <c:v>HEPATITES VIRAIS</c:v>
                </c:pt>
              </c:strCache>
            </c:strRef>
          </c:cat>
          <c:val>
            <c:numRef>
              <c:f>SAME!$B$14:$B$19</c:f>
              <c:numCache>
                <c:formatCode>General</c:formatCode>
                <c:ptCount val="6"/>
                <c:pt idx="0">
                  <c:v>597</c:v>
                </c:pt>
                <c:pt idx="1">
                  <c:v>89</c:v>
                </c:pt>
                <c:pt idx="2">
                  <c:v>32</c:v>
                </c:pt>
                <c:pt idx="3">
                  <c:v>32</c:v>
                </c:pt>
                <c:pt idx="4">
                  <c:v>15</c:v>
                </c:pt>
                <c:pt idx="5">
                  <c:v>15</c:v>
                </c:pt>
              </c:numCache>
            </c:numRef>
          </c:val>
        </c:ser>
        <c:ser>
          <c:idx val="1"/>
          <c:order val="1"/>
          <c:tx>
            <c:v>2018</c:v>
          </c:tx>
          <c:spPr>
            <a:solidFill>
              <a:srgbClr val="00B0F0"/>
            </a:solidFill>
            <a:ln>
              <a:noFill/>
            </a:ln>
          </c:spPr>
          <c:dLbls>
            <c:dLbl>
              <c:idx val="0"/>
              <c:layout>
                <c:manualLayout>
                  <c:x val="1.2933242872441171E-2"/>
                  <c:y val="-1.1527258376712543E-2"/>
                </c:manualLayout>
              </c:layout>
              <c:showVal val="1"/>
            </c:dLbl>
            <c:dLbl>
              <c:idx val="1"/>
              <c:layout>
                <c:manualLayout>
                  <c:x val="1.1791623992761745E-2"/>
                  <c:y val="-1.8432839093204138E-2"/>
                </c:manualLayout>
              </c:layout>
              <c:showVal val="1"/>
            </c:dLbl>
            <c:dLbl>
              <c:idx val="2"/>
              <c:layout>
                <c:manualLayout>
                  <c:x val="1.24264767333998E-2"/>
                  <c:y val="-1.33889588383791E-2"/>
                </c:manualLayout>
              </c:layout>
              <c:showVal val="1"/>
            </c:dLbl>
            <c:dLbl>
              <c:idx val="3"/>
              <c:layout>
                <c:manualLayout>
                  <c:x val="1.2426476733399743E-2"/>
                  <c:y val="-9.5465393794750292E-3"/>
                </c:manualLayout>
              </c:layout>
              <c:showVal val="1"/>
            </c:dLbl>
            <c:dLbl>
              <c:idx val="4"/>
              <c:layout>
                <c:manualLayout>
                  <c:x val="1.5215831763504641E-2"/>
                  <c:y val="-6.3643595863166324E-3"/>
                </c:manualLayout>
              </c:layout>
              <c:showVal val="1"/>
            </c:dLbl>
            <c:dLbl>
              <c:idx val="5"/>
              <c:layout>
                <c:manualLayout>
                  <c:x val="9.8887528284170838E-3"/>
                  <c:y val="-9.5465393794750258E-3"/>
                </c:manualLayout>
              </c:layout>
              <c:showVal val="1"/>
            </c:dLbl>
            <c:dLbl>
              <c:idx val="6"/>
              <c:layout>
                <c:manualLayout>
                  <c:x val="8.2406273570140853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92E-3"/>
                </c:manualLayout>
              </c:layout>
              <c:showVal val="1"/>
            </c:dLbl>
            <c:dLbl>
              <c:idx val="8"/>
              <c:layout>
                <c:manualLayout>
                  <c:x val="4.944376414208607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3200" b="1"/>
                </a:pPr>
                <a:endParaRPr lang="pt-BR"/>
              </a:p>
            </c:txPr>
            <c:showVal val="1"/>
          </c:dLbls>
          <c:cat>
            <c:strRef>
              <c:f>SAME!$A$14:$A$19</c:f>
              <c:strCache>
                <c:ptCount val="6"/>
                <c:pt idx="0">
                  <c:v>PSICOLOGICO</c:v>
                </c:pt>
                <c:pt idx="1">
                  <c:v>HANSENÍASE</c:v>
                </c:pt>
                <c:pt idx="2">
                  <c:v>LEISHAMANIOSE</c:v>
                </c:pt>
                <c:pt idx="3">
                  <c:v>IST MASCULINA</c:v>
                </c:pt>
                <c:pt idx="4">
                  <c:v>TUBERCULOSE</c:v>
                </c:pt>
                <c:pt idx="5">
                  <c:v>HEPATITES VIRAIS</c:v>
                </c:pt>
              </c:strCache>
            </c:strRef>
          </c:cat>
          <c:val>
            <c:numRef>
              <c:f>SAME!$C$14:$C$19</c:f>
              <c:numCache>
                <c:formatCode>General</c:formatCode>
                <c:ptCount val="6"/>
                <c:pt idx="0">
                  <c:v>70</c:v>
                </c:pt>
                <c:pt idx="1">
                  <c:v>120</c:v>
                </c:pt>
                <c:pt idx="2">
                  <c:v>28</c:v>
                </c:pt>
                <c:pt idx="3">
                  <c:v>70</c:v>
                </c:pt>
                <c:pt idx="4">
                  <c:v>27</c:v>
                </c:pt>
                <c:pt idx="5">
                  <c:v>0</c:v>
                </c:pt>
              </c:numCache>
            </c:numRef>
          </c:val>
        </c:ser>
        <c:shape val="box"/>
        <c:axId val="92145152"/>
        <c:axId val="92146688"/>
        <c:axId val="0"/>
      </c:bar3DChart>
      <c:catAx>
        <c:axId val="92145152"/>
        <c:scaling>
          <c:orientation val="minMax"/>
        </c:scaling>
        <c:axPos val="b"/>
        <c:numFmt formatCode="[$-F400]h:mm:ss\ AM/PM" sourceLinked="0"/>
        <c:majorTickMark val="none"/>
        <c:tickLblPos val="nextTo"/>
        <c:spPr>
          <a:noFill/>
        </c:spPr>
        <c:txPr>
          <a:bodyPr rot="0" vert="horz" anchor="t" anchorCtr="0"/>
          <a:lstStyle/>
          <a:p>
            <a:pPr>
              <a:defRPr sz="1200" b="1"/>
            </a:pPr>
            <a:endParaRPr lang="pt-BR"/>
          </a:p>
        </c:txPr>
        <c:crossAx val="92146688"/>
        <c:crosses val="autoZero"/>
        <c:auto val="1"/>
        <c:lblAlgn val="ctr"/>
        <c:lblOffset val="100"/>
      </c:catAx>
      <c:valAx>
        <c:axId val="92146688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92145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303827646544373"/>
          <c:y val="1.867275879443182E-2"/>
          <c:w val="0.23374496937882774"/>
          <c:h val="0.13370368296905608"/>
        </c:manualLayout>
      </c:layout>
      <c:txPr>
        <a:bodyPr/>
        <a:lstStyle/>
        <a:p>
          <a:pPr>
            <a:defRPr sz="1800" b="1"/>
          </a:pPr>
          <a:endParaRPr lang="pt-BR"/>
        </a:p>
      </c:txPr>
    </c:legend>
    <c:plotVisOnly val="1"/>
  </c:chart>
  <c:spPr>
    <a:noFill/>
  </c:spPr>
  <c:externalData r:id="rId2"/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3200"/>
            </a:pPr>
            <a:r>
              <a:rPr lang="pt-BR" sz="3200"/>
              <a:t>Insumos - SAME</a:t>
            </a:r>
            <a:endParaRPr lang="pt-BR" sz="3200" baseline="0"/>
          </a:p>
          <a:p>
            <a:pPr>
              <a:defRPr sz="3200"/>
            </a:pPr>
            <a:endParaRPr lang="pt-BR" sz="3200"/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7.4304209916147834E-2"/>
          <c:y val="0.16316489078483329"/>
          <c:w val="0.92569579008385594"/>
          <c:h val="0.73871773188256007"/>
        </c:manualLayout>
      </c:layout>
      <c:bar3DChart>
        <c:barDir val="bar"/>
        <c:grouping val="clustered"/>
        <c:ser>
          <c:idx val="1"/>
          <c:order val="0"/>
          <c:tx>
            <c:v>2018</c:v>
          </c:tx>
          <c:spPr>
            <a:scene3d>
              <a:camera prst="orthographicFront"/>
              <a:lightRig rig="threePt" dir="t"/>
            </a:scene3d>
            <a:sp3d prstMaterial="plastic">
              <a:bevelT w="165100" prst="coolSlant"/>
              <a:contourClr>
                <a:srgbClr val="000000"/>
              </a:contourClr>
            </a:sp3d>
          </c:spPr>
          <c:dLbls>
            <c:dLbl>
              <c:idx val="0"/>
              <c:layout>
                <c:manualLayout>
                  <c:x val="5.0659264299781459E-2"/>
                  <c:y val="-1.1527508942050567E-2"/>
                </c:manualLayout>
              </c:layout>
              <c:showVal val="1"/>
            </c:dLbl>
            <c:dLbl>
              <c:idx val="1"/>
              <c:layout>
                <c:manualLayout>
                  <c:x val="2.1680376821178821E-2"/>
                  <c:y val="-4.0708097645312524E-2"/>
                </c:manualLayout>
              </c:layout>
              <c:showVal val="1"/>
            </c:dLbl>
            <c:dLbl>
              <c:idx val="2"/>
              <c:layout>
                <c:manualLayout>
                  <c:x val="1.7370853147608261E-2"/>
                  <c:y val="-1.33889588383791E-2"/>
                </c:manualLayout>
              </c:layout>
              <c:showVal val="1"/>
            </c:dLbl>
            <c:dLbl>
              <c:idx val="3"/>
              <c:layout>
                <c:manualLayout>
                  <c:x val="1.2426476733399743E-2"/>
                  <c:y val="-9.5465393794750223E-3"/>
                </c:manualLayout>
              </c:layout>
              <c:showVal val="1"/>
            </c:dLbl>
            <c:dLbl>
              <c:idx val="4"/>
              <c:layout>
                <c:manualLayout>
                  <c:x val="1.5215831763504641E-2"/>
                  <c:y val="-1.9093078758949885E-2"/>
                </c:manualLayout>
              </c:layout>
              <c:showVal val="1"/>
            </c:dLbl>
            <c:dLbl>
              <c:idx val="5"/>
              <c:layout>
                <c:manualLayout>
                  <c:x val="1.4833129242625457E-2"/>
                  <c:y val="0"/>
                </c:manualLayout>
              </c:layout>
              <c:showVal val="1"/>
            </c:dLbl>
            <c:dLbl>
              <c:idx val="6"/>
              <c:layout>
                <c:manualLayout>
                  <c:x val="8.2406273570140853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83E-3"/>
                </c:manualLayout>
              </c:layout>
              <c:showVal val="1"/>
            </c:dLbl>
            <c:dLbl>
              <c:idx val="8"/>
              <c:layout>
                <c:manualLayout>
                  <c:x val="4.9443764142086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3600" b="1"/>
                </a:pPr>
                <a:endParaRPr lang="pt-BR"/>
              </a:p>
            </c:txPr>
            <c:showVal val="1"/>
          </c:dLbls>
          <c:cat>
            <c:strRef>
              <c:f>SAME!$A$3:$A$9</c:f>
              <c:strCache>
                <c:ptCount val="7"/>
                <c:pt idx="0">
                  <c:v>INSUMOS</c:v>
                </c:pt>
                <c:pt idx="1">
                  <c:v>SESSÕES FISIOTERÁPICAS</c:v>
                </c:pt>
                <c:pt idx="2">
                  <c:v>TESTES</c:v>
                </c:pt>
                <c:pt idx="3">
                  <c:v>CONSULTAS ESPECIALIZADAS</c:v>
                </c:pt>
                <c:pt idx="4">
                  <c:v>PACIENTES ATIVOS SICLOM (UDM) MENSAL</c:v>
                </c:pt>
                <c:pt idx="5">
                  <c:v>PORTADORES DE HIV ATENDIDOS PELO SAE</c:v>
                </c:pt>
                <c:pt idx="6">
                  <c:v>SESSÕES ACUPUNTURA</c:v>
                </c:pt>
              </c:strCache>
            </c:strRef>
          </c:cat>
          <c:val>
            <c:numRef>
              <c:f>SAME!$C$3</c:f>
              <c:numCache>
                <c:formatCode>General</c:formatCode>
                <c:ptCount val="1"/>
                <c:pt idx="0">
                  <c:v>21203</c:v>
                </c:pt>
              </c:numCache>
            </c:numRef>
          </c:val>
        </c:ser>
        <c:ser>
          <c:idx val="0"/>
          <c:order val="1"/>
          <c:tx>
            <c:v>2019</c:v>
          </c:tx>
          <c:spPr>
            <a:solidFill>
              <a:srgbClr val="FFC00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4.4499387727876323E-2"/>
                  <c:y val="-8.9101034208432808E-2"/>
                </c:manualLayout>
              </c:layout>
              <c:showVal val="1"/>
            </c:dLbl>
            <c:dLbl>
              <c:idx val="1"/>
              <c:layout>
                <c:manualLayout>
                  <c:x val="2.4087418651381781E-2"/>
                  <c:y val="-4.455051710421664E-2"/>
                </c:manualLayout>
              </c:layout>
              <c:showVal val="1"/>
            </c:dLbl>
            <c:dLbl>
              <c:idx val="2"/>
              <c:layout>
                <c:manualLayout>
                  <c:x val="4.4374805015077101E-3"/>
                  <c:y val="-9.5465393794750223E-3"/>
                </c:manualLayout>
              </c:layout>
              <c:showVal val="1"/>
            </c:dLbl>
            <c:dLbl>
              <c:idx val="3"/>
              <c:layout>
                <c:manualLayout>
                  <c:x val="6.5925018856112924E-3"/>
                  <c:y val="-2.2275258552108348E-2"/>
                </c:manualLayout>
              </c:layout>
              <c:showVal val="1"/>
            </c:dLbl>
            <c:dLbl>
              <c:idx val="4"/>
              <c:layout>
                <c:manualLayout>
                  <c:x val="6.84763689953079E-3"/>
                  <c:y val="-7.6848389178083053E-3"/>
                </c:manualLayout>
              </c:layout>
              <c:showVal val="1"/>
            </c:dLbl>
            <c:dLbl>
              <c:idx val="5"/>
              <c:layout>
                <c:manualLayout>
                  <c:x val="1.6481254714028279E-3"/>
                  <c:y val="0"/>
                </c:manualLayout>
              </c:layout>
              <c:showVal val="1"/>
            </c:dLbl>
            <c:dLbl>
              <c:idx val="6"/>
              <c:layout>
                <c:manualLayout>
                  <c:x val="6.5925018856112924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8.2406273570140853E-3"/>
                  <c:y val="3.1821797931583283E-3"/>
                </c:manualLayout>
              </c:layout>
              <c:showVal val="1"/>
            </c:dLbl>
            <c:dLbl>
              <c:idx val="8"/>
              <c:layout>
                <c:manualLayout>
                  <c:x val="4.9443764142084734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3600" b="1"/>
                </a:pPr>
                <a:endParaRPr lang="pt-BR"/>
              </a:p>
            </c:txPr>
            <c:showVal val="1"/>
          </c:dLbls>
          <c:cat>
            <c:strRef>
              <c:f>SAME!$A$3:$A$9</c:f>
              <c:strCache>
                <c:ptCount val="7"/>
                <c:pt idx="0">
                  <c:v>INSUMOS</c:v>
                </c:pt>
                <c:pt idx="1">
                  <c:v>SESSÕES FISIOTERÁPICAS</c:v>
                </c:pt>
                <c:pt idx="2">
                  <c:v>TESTES</c:v>
                </c:pt>
                <c:pt idx="3">
                  <c:v>CONSULTAS ESPECIALIZADAS</c:v>
                </c:pt>
                <c:pt idx="4">
                  <c:v>PACIENTES ATIVOS SICLOM (UDM) MENSAL</c:v>
                </c:pt>
                <c:pt idx="5">
                  <c:v>PORTADORES DE HIV ATENDIDOS PELO SAE</c:v>
                </c:pt>
                <c:pt idx="6">
                  <c:v>SESSÕES ACUPUNTURA</c:v>
                </c:pt>
              </c:strCache>
            </c:strRef>
          </c:cat>
          <c:val>
            <c:numRef>
              <c:f>SAME!$B$3</c:f>
              <c:numCache>
                <c:formatCode>General</c:formatCode>
                <c:ptCount val="1"/>
                <c:pt idx="0">
                  <c:v>21460</c:v>
                </c:pt>
              </c:numCache>
            </c:numRef>
          </c:val>
        </c:ser>
        <c:shape val="box"/>
        <c:axId val="92099712"/>
        <c:axId val="92101248"/>
        <c:axId val="0"/>
      </c:bar3DChart>
      <c:catAx>
        <c:axId val="92099712"/>
        <c:scaling>
          <c:orientation val="minMax"/>
        </c:scaling>
        <c:delete val="1"/>
        <c:axPos val="l"/>
        <c:numFmt formatCode="[$-F400]h:mm:ss\ AM/PM" sourceLinked="0"/>
        <c:majorTickMark val="none"/>
        <c:tickLblPos val="nextTo"/>
        <c:crossAx val="92101248"/>
        <c:crosses val="autoZero"/>
        <c:auto val="1"/>
        <c:lblAlgn val="ctr"/>
        <c:lblOffset val="100"/>
      </c:catAx>
      <c:valAx>
        <c:axId val="92101248"/>
        <c:scaling>
          <c:orientation val="minMax"/>
        </c:scaling>
        <c:delete val="1"/>
        <c:axPos val="b"/>
        <c:majorGridlines/>
        <c:numFmt formatCode="General" sourceLinked="1"/>
        <c:tickLblPos val="nextTo"/>
        <c:crossAx val="9209971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1768445610965504"/>
          <c:y val="0.18758949880668352"/>
          <c:w val="0.28717338316249708"/>
          <c:h val="0.1066142985110158"/>
        </c:manualLayout>
      </c:layout>
      <c:txPr>
        <a:bodyPr/>
        <a:lstStyle/>
        <a:p>
          <a:pPr>
            <a:defRPr sz="2400" b="1"/>
          </a:pPr>
          <a:endParaRPr lang="pt-BR"/>
        </a:p>
      </c:txPr>
    </c:legend>
    <c:plotVisOnly val="1"/>
  </c:chart>
  <c:spPr>
    <a:noFill/>
  </c:sp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 sz="2000" b="1"/>
            </a:pPr>
            <a:r>
              <a:rPr lang="pt-BR" sz="2000" b="1" dirty="0"/>
              <a:t>RECEITA POR </a:t>
            </a:r>
            <a:r>
              <a:rPr lang="pt-BR" sz="2000" b="1" dirty="0" smtClean="0"/>
              <a:t>BLOCO 2018 </a:t>
            </a:r>
            <a:endParaRPr lang="pt-BR" sz="2000" b="1" dirty="0"/>
          </a:p>
        </c:rich>
      </c:tx>
      <c:layout>
        <c:manualLayout>
          <c:xMode val="edge"/>
          <c:yMode val="edge"/>
          <c:x val="0.61712467191601061"/>
          <c:y val="2.3842545233967571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numFmt formatCode="0.00%" sourceLinked="0"/>
            <c:txPr>
              <a:bodyPr/>
              <a:lstStyle/>
              <a:p>
                <a:pPr>
                  <a:defRPr sz="2800" b="1"/>
                </a:pPr>
                <a:endParaRPr lang="pt-BR"/>
              </a:p>
            </c:txPr>
            <c:showPercent val="1"/>
            <c:showLeaderLines val="1"/>
          </c:dLbls>
          <c:cat>
            <c:strRef>
              <c:f>receita_despesa!$A$122:$A$127</c:f>
              <c:strCache>
                <c:ptCount val="6"/>
                <c:pt idx="0">
                  <c:v>ATENÇÃO BÁSICA</c:v>
                </c:pt>
                <c:pt idx="1">
                  <c:v>MAC</c:v>
                </c:pt>
                <c:pt idx="2">
                  <c:v>VISA</c:v>
                </c:pt>
                <c:pt idx="3">
                  <c:v>FARMÁCIA</c:v>
                </c:pt>
                <c:pt idx="4">
                  <c:v>INVESTIMENTOS</c:v>
                </c:pt>
                <c:pt idx="5">
                  <c:v>GESTÃO</c:v>
                </c:pt>
              </c:strCache>
            </c:strRef>
          </c:cat>
          <c:val>
            <c:numRef>
              <c:f>receita_despesa!$D$122:$D$127</c:f>
              <c:numCache>
                <c:formatCode>_-"R$"\ * #,##0.00_-;\-"R$"\ * #,##0.00_-;_-"R$"\ * "-"??_-;_-@_-</c:formatCode>
                <c:ptCount val="6"/>
                <c:pt idx="0">
                  <c:v>7049294.3400000008</c:v>
                </c:pt>
                <c:pt idx="1">
                  <c:v>9856745.009999983</c:v>
                </c:pt>
                <c:pt idx="2">
                  <c:v>1149475.99</c:v>
                </c:pt>
                <c:pt idx="3">
                  <c:v>707986.74</c:v>
                </c:pt>
                <c:pt idx="4">
                  <c:v>744921</c:v>
                </c:pt>
                <c:pt idx="5">
                  <c:v>137617.04999999999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79168659492569349"/>
          <c:y val="0.11167669745506886"/>
          <c:w val="0.19963193768301432"/>
          <c:h val="0.83508410986234338"/>
        </c:manualLayout>
      </c:layout>
      <c:txPr>
        <a:bodyPr/>
        <a:lstStyle/>
        <a:p>
          <a:pPr>
            <a:defRPr sz="1600" b="1"/>
          </a:pPr>
          <a:endParaRPr lang="pt-BR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5">
                <a:lumMod val="75000"/>
              </a:schemeClr>
            </a:solidFill>
          </c:spPr>
          <c:dLbls>
            <c:dLbl>
              <c:idx val="0"/>
              <c:layout>
                <c:manualLayout>
                  <c:x val="0"/>
                  <c:y val="-4.2145593869731802E-2"/>
                </c:manualLayout>
              </c:layout>
              <c:showVal val="1"/>
            </c:dLbl>
            <c:dLbl>
              <c:idx val="1"/>
              <c:layout>
                <c:manualLayout>
                  <c:x val="-4.638360922846103E-17"/>
                  <c:y val="-0.11494252873563222"/>
                </c:manualLayout>
              </c:layout>
              <c:showVal val="1"/>
            </c:dLbl>
            <c:dLbl>
              <c:idx val="2"/>
              <c:layout>
                <c:manualLayout>
                  <c:x val="2.5300442757748261E-3"/>
                  <c:y val="-0.1149425287356322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'FINANCEIRO '!$A$4:$C$4</c:f>
              <c:strCache>
                <c:ptCount val="3"/>
                <c:pt idx="0">
                  <c:v>1º quad. 2019</c:v>
                </c:pt>
                <c:pt idx="1">
                  <c:v>1º quad. 2018</c:v>
                </c:pt>
                <c:pt idx="2">
                  <c:v>1º quad. 2017</c:v>
                </c:pt>
              </c:strCache>
            </c:strRef>
          </c:cat>
          <c:val>
            <c:numRef>
              <c:f>'FINANCEIRO '!$A$5:$C$5</c:f>
              <c:numCache>
                <c:formatCode>_-"R$"\ * #,##0.00_-;\-"R$"\ * #,##0.00_-;_-"R$"\ * "-"??_-;_-@_-</c:formatCode>
                <c:ptCount val="3"/>
                <c:pt idx="0">
                  <c:v>15770509.630000001</c:v>
                </c:pt>
                <c:pt idx="1">
                  <c:v>14989969.58</c:v>
                </c:pt>
                <c:pt idx="2" formatCode="#,##0.00">
                  <c:v>13851971.609999985</c:v>
                </c:pt>
              </c:numCache>
            </c:numRef>
          </c:val>
        </c:ser>
        <c:dLbls>
          <c:showVal val="1"/>
        </c:dLbls>
        <c:shape val="box"/>
        <c:axId val="72083712"/>
        <c:axId val="72507392"/>
        <c:axId val="0"/>
      </c:bar3DChart>
      <c:catAx>
        <c:axId val="7208371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 b="1"/>
            </a:pPr>
            <a:endParaRPr lang="pt-BR"/>
          </a:p>
        </c:txPr>
        <c:crossAx val="72507392"/>
        <c:crosses val="autoZero"/>
        <c:auto val="1"/>
        <c:lblAlgn val="ctr"/>
        <c:lblOffset val="100"/>
      </c:catAx>
      <c:valAx>
        <c:axId val="72507392"/>
        <c:scaling>
          <c:orientation val="minMax"/>
        </c:scaling>
        <c:delete val="1"/>
        <c:axPos val="l"/>
        <c:numFmt formatCode="_-&quot;R$&quot;\ * #,##0.00_-;\-&quot;R$&quot;\ * #,##0.00_-;_-&quot;R$&quot;\ * &quot;-&quot;??_-;_-@_-" sourceLinked="1"/>
        <c:majorTickMark val="none"/>
        <c:tickLblPos val="nextTo"/>
        <c:crossAx val="72083712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 sz="2400"/>
            </a:pPr>
            <a:r>
              <a:rPr lang="pt-BR" sz="2400"/>
              <a:t>% da receita Própria aplicada em saúde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0"/>
                  <c:y val="-6.9444444444444503E-2"/>
                </c:manualLayout>
              </c:layout>
              <c:showVal val="1"/>
            </c:dLbl>
            <c:dLbl>
              <c:idx val="1"/>
              <c:layout>
                <c:manualLayout>
                  <c:x val="-5.0925337632081044E-17"/>
                  <c:y val="-5.0925925925925923E-2"/>
                </c:manualLayout>
              </c:layout>
              <c:showVal val="1"/>
            </c:dLbl>
            <c:dLbl>
              <c:idx val="2"/>
              <c:layout>
                <c:manualLayout>
                  <c:x val="2.7777777777778113E-3"/>
                  <c:y val="-6.9444444444444503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 b="1"/>
                </a:pPr>
                <a:endParaRPr lang="pt-BR"/>
              </a:p>
            </c:txPr>
            <c:showVal val="1"/>
          </c:dLbls>
          <c:cat>
            <c:strRef>
              <c:f>'FINANCEIRO '!$A$12:$C$12</c:f>
              <c:strCache>
                <c:ptCount val="3"/>
                <c:pt idx="0">
                  <c:v>1º quad. 2019</c:v>
                </c:pt>
                <c:pt idx="1">
                  <c:v>1º quad. 2018</c:v>
                </c:pt>
                <c:pt idx="2">
                  <c:v>1º quad. 2017</c:v>
                </c:pt>
              </c:strCache>
            </c:strRef>
          </c:cat>
          <c:val>
            <c:numRef>
              <c:f>'FINANCEIRO '!$A$13:$C$13</c:f>
              <c:numCache>
                <c:formatCode>General</c:formatCode>
                <c:ptCount val="3"/>
                <c:pt idx="0">
                  <c:v>27.779999999999987</c:v>
                </c:pt>
                <c:pt idx="1">
                  <c:v>27.02</c:v>
                </c:pt>
                <c:pt idx="2">
                  <c:v>35.04</c:v>
                </c:pt>
              </c:numCache>
            </c:numRef>
          </c:val>
        </c:ser>
        <c:dLbls>
          <c:showVal val="1"/>
        </c:dLbls>
        <c:shape val="box"/>
        <c:axId val="72519040"/>
        <c:axId val="72520832"/>
        <c:axId val="0"/>
      </c:bar3DChart>
      <c:catAx>
        <c:axId val="7251904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400" b="1"/>
            </a:pPr>
            <a:endParaRPr lang="pt-BR"/>
          </a:p>
        </c:txPr>
        <c:crossAx val="72520832"/>
        <c:crosses val="autoZero"/>
        <c:auto val="1"/>
        <c:lblAlgn val="ctr"/>
        <c:lblOffset val="100"/>
      </c:catAx>
      <c:valAx>
        <c:axId val="72520832"/>
        <c:scaling>
          <c:orientation val="minMax"/>
        </c:scaling>
        <c:delete val="1"/>
        <c:axPos val="l"/>
        <c:numFmt formatCode="General" sourceLinked="1"/>
        <c:tickLblPos val="nextTo"/>
        <c:crossAx val="72519040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/>
          <a:lstStyle/>
          <a:p>
            <a:pPr>
              <a:defRPr/>
            </a:pPr>
            <a:r>
              <a:rPr lang="pt-BR"/>
              <a:t>Recursos próprios aplicados em Saúde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8.3333333333333367E-3"/>
                  <c:y val="-8.7962962962963534E-2"/>
                </c:manualLayout>
              </c:layout>
              <c:showVal val="1"/>
            </c:dLbl>
            <c:dLbl>
              <c:idx val="1"/>
              <c:layout>
                <c:manualLayout>
                  <c:x val="8.3333333333333367E-3"/>
                  <c:y val="-5.5555555555555455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="1"/>
                </a:pPr>
                <a:endParaRPr lang="pt-BR"/>
              </a:p>
            </c:txPr>
            <c:showVal val="1"/>
          </c:dLbls>
          <c:cat>
            <c:strRef>
              <c:f>'FINANCEIRO '!$A$17:$A$18</c:f>
              <c:strCache>
                <c:ptCount val="2"/>
                <c:pt idx="0">
                  <c:v>INDICE MÍNIMO (15%)</c:v>
                </c:pt>
                <c:pt idx="1">
                  <c:v>INDICE APLICADO (27,78%)</c:v>
                </c:pt>
              </c:strCache>
            </c:strRef>
          </c:cat>
          <c:val>
            <c:numRef>
              <c:f>'FINANCEIRO '!$B$17:$B$18</c:f>
              <c:numCache>
                <c:formatCode>_-"R$"\ * #,##0.00_-;\-"R$"\ * #,##0.00_-;_-"R$"\ * "-"??_-;_-@_-</c:formatCode>
                <c:ptCount val="2"/>
                <c:pt idx="0">
                  <c:v>8514671.0399999768</c:v>
                </c:pt>
                <c:pt idx="1">
                  <c:v>15770509.83</c:v>
                </c:pt>
              </c:numCache>
            </c:numRef>
          </c:val>
        </c:ser>
        <c:dLbls>
          <c:showVal val="1"/>
        </c:dLbls>
        <c:shape val="box"/>
        <c:axId val="74130944"/>
        <c:axId val="74132480"/>
        <c:axId val="0"/>
      </c:bar3DChart>
      <c:catAx>
        <c:axId val="741309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2000" b="1"/>
            </a:pPr>
            <a:endParaRPr lang="pt-BR"/>
          </a:p>
        </c:txPr>
        <c:crossAx val="74132480"/>
        <c:crosses val="autoZero"/>
        <c:auto val="1"/>
        <c:lblAlgn val="ctr"/>
        <c:lblOffset val="100"/>
      </c:catAx>
      <c:valAx>
        <c:axId val="74132480"/>
        <c:scaling>
          <c:orientation val="minMax"/>
        </c:scaling>
        <c:delete val="1"/>
        <c:axPos val="l"/>
        <c:numFmt formatCode="_-&quot;R$&quot;\ * #,##0.00_-;\-&quot;R$&quot;\ * #,##0.00_-;_-&quot;R$&quot;\ * &quot;-&quot;??_-;_-@_-" sourceLinked="1"/>
        <c:tickLblPos val="nextTo"/>
        <c:crossAx val="74130944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486" cy="342900"/>
          </a:xfrm>
          <a:prstGeom prst="rect">
            <a:avLst/>
          </a:prstGeom>
        </p:spPr>
        <p:txBody>
          <a:bodyPr vert="horz" lIns="96018" tIns="48008" rIns="96018" bIns="48008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34488" y="0"/>
            <a:ext cx="4310486" cy="342900"/>
          </a:xfrm>
          <a:prstGeom prst="rect">
            <a:avLst/>
          </a:prstGeom>
        </p:spPr>
        <p:txBody>
          <a:bodyPr vert="horz" lIns="96018" tIns="48008" rIns="96018" bIns="48008" rtlCol="0"/>
          <a:lstStyle>
            <a:lvl1pPr algn="r">
              <a:defRPr sz="1300"/>
            </a:lvl1pPr>
          </a:lstStyle>
          <a:p>
            <a:fld id="{13727FCC-5B3A-4527-A4A2-8C0ADC388440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10486" cy="342900"/>
          </a:xfrm>
          <a:prstGeom prst="rect">
            <a:avLst/>
          </a:prstGeom>
        </p:spPr>
        <p:txBody>
          <a:bodyPr vert="horz" lIns="96018" tIns="48008" rIns="96018" bIns="48008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34488" y="6513910"/>
            <a:ext cx="4310486" cy="342900"/>
          </a:xfrm>
          <a:prstGeom prst="rect">
            <a:avLst/>
          </a:prstGeom>
        </p:spPr>
        <p:txBody>
          <a:bodyPr vert="horz" lIns="96018" tIns="48008" rIns="96018" bIns="48008" rtlCol="0" anchor="b"/>
          <a:lstStyle>
            <a:lvl1pPr algn="r">
              <a:defRPr sz="1300"/>
            </a:lvl1pPr>
          </a:lstStyle>
          <a:p>
            <a:fld id="{B19AAACD-CC42-4A26-9598-9D63F00ADF5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A5BEC-EB18-4043-8A75-4EB6BBC9CE66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A5BEC-EB18-4043-8A75-4EB6BBC9CE66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A5BEC-EB18-4043-8A75-4EB6BBC9CE66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A5BEC-EB18-4043-8A75-4EB6BBC9CE66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A5BEC-EB18-4043-8A75-4EB6BBC9CE66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A5BEC-EB18-4043-8A75-4EB6BBC9CE66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A5BEC-EB18-4043-8A75-4EB6BBC9CE66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A5BEC-EB18-4043-8A75-4EB6BBC9CE66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A5BEC-EB18-4043-8A75-4EB6BBC9CE66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A5BEC-EB18-4043-8A75-4EB6BBC9CE66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A5BEC-EB18-4043-8A75-4EB6BBC9CE66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90A5BEC-EB18-4043-8A75-4EB6BBC9CE66}" type="datetimeFigureOut">
              <a:rPr lang="pt-BR" smtClean="0"/>
              <a:pPr/>
              <a:t>19/09/2019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47FEEA5-9F27-468A-AC48-4BA45FE144B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ude.gov.br/sargsu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RELATÓRIO DE GESTÃO DA SECRETARIA MUNICIPAL DE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57158" y="3886200"/>
            <a:ext cx="8482042" cy="1328750"/>
          </a:xfrm>
        </p:spPr>
        <p:txBody>
          <a:bodyPr>
            <a:normAutofit/>
          </a:bodyPr>
          <a:lstStyle/>
          <a:p>
            <a:pPr algn="ctr"/>
            <a:r>
              <a:rPr lang="pt-BR" sz="3600" b="1" dirty="0" smtClean="0"/>
              <a:t>1° QUADRIMESTRE DE 2019</a:t>
            </a:r>
            <a:endParaRPr lang="pt-BR" sz="3600" b="1" dirty="0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graphicFrame>
        <p:nvGraphicFramePr>
          <p:cNvPr id="37889" name="Object 1"/>
          <p:cNvGraphicFramePr>
            <a:graphicFrameLocks noChangeAspect="1"/>
          </p:cNvGraphicFramePr>
          <p:nvPr/>
        </p:nvGraphicFramePr>
        <p:xfrm>
          <a:off x="2714612" y="428604"/>
          <a:ext cx="3616588" cy="3670567"/>
        </p:xfrm>
        <a:graphic>
          <a:graphicData uri="http://schemas.openxmlformats.org/presentationml/2006/ole">
            <p:oleObj spid="_x0000_s37889" name="Imagem de Bitmap" r:id="rId3" imgW="4429125" imgH="4371975" progId="PBrush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Indicadores financeiros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214282" y="1554162"/>
          <a:ext cx="8777318" cy="4875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RDQ – RELATÓRIO DETALHADO QUADRIMESTRAL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RDQ – RELATÓRIO DETALHADO QUADRIMESTRAL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6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pmu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1000"/>
          </a:blip>
          <a:srcRect/>
          <a:stretch>
            <a:fillRect/>
          </a:stretch>
        </p:blipFill>
        <p:spPr bwMode="auto">
          <a:xfrm>
            <a:off x="1285852" y="857232"/>
            <a:ext cx="6951713" cy="543067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RDQ – RELATÓRIO DETALHADO QUADRIMESTRAL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A Constituição Federal de  1988, determina que os Municípios apliquem no mínimo 15% dos seguintes recursos:</a:t>
            </a:r>
          </a:p>
          <a:p>
            <a:r>
              <a:rPr lang="pt-BR" dirty="0" smtClean="0"/>
              <a:t>Municipais: -ITBI, ISSQN, IPTU, </a:t>
            </a:r>
          </a:p>
          <a:p>
            <a:r>
              <a:rPr lang="pt-BR" dirty="0" smtClean="0"/>
              <a:t>da União:quota-parte de  FPM, ITR e transferências da Lei Complementar nº 87/96, Imposto de Renda Retido na Fonte – IRRF</a:t>
            </a:r>
          </a:p>
          <a:p>
            <a:r>
              <a:rPr lang="pt-BR" dirty="0" smtClean="0"/>
              <a:t>Do Estado: Quota-parte do ICMS, IPVA, IPI Exportação</a:t>
            </a:r>
          </a:p>
          <a:p>
            <a:r>
              <a:rPr lang="pt-BR" dirty="0" smtClean="0"/>
              <a:t>Outras Receitas Correntes: Receita da Dívida ativa de impostos, multas, juros de mora e correção monetária. 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 sz="20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t-BR" sz="2800" b="1" dirty="0" smtClean="0">
                <a:solidFill>
                  <a:prstClr val="black"/>
                </a:solidFill>
              </a:rPr>
              <a:t>TOTAL DE APLICAÇÃO DE RECURSOS PRÓPRIOS </a:t>
            </a:r>
            <a:endParaRPr lang="pt-BR" sz="2800" b="1" dirty="0">
              <a:solidFill>
                <a:prstClr val="black"/>
              </a:solidFill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  <p:graphicFrame>
        <p:nvGraphicFramePr>
          <p:cNvPr id="5" name="Gráfico 4"/>
          <p:cNvGraphicFramePr/>
          <p:nvPr/>
        </p:nvGraphicFramePr>
        <p:xfrm>
          <a:off x="0" y="1071546"/>
          <a:ext cx="9144000" cy="5786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RDQ – RELATÓRIO DETALHADO QUADRIMESTRAL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RDQ – RELATÓRIO DETALHADO QUADRIMESTRAL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0" y="1554162"/>
          <a:ext cx="8991600" cy="5089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RDQ – RELATÓRIO DETALHADO QUADRIMESTRAL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0" y="1554162"/>
          <a:ext cx="8991600" cy="4660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Indicadores financeiros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4" name="Gráfico 3"/>
          <p:cNvGraphicFramePr/>
          <p:nvPr/>
        </p:nvGraphicFramePr>
        <p:xfrm>
          <a:off x="357158" y="1285860"/>
          <a:ext cx="8286776" cy="557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INDICADORES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pmu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1000"/>
          </a:blip>
          <a:srcRect/>
          <a:stretch>
            <a:fillRect/>
          </a:stretch>
        </p:blipFill>
        <p:spPr bwMode="auto">
          <a:xfrm>
            <a:off x="1285852" y="857232"/>
            <a:ext cx="6951713" cy="543067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RELATÓRIO detalhado quadrimestral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REGULAMENTADO PELA LEI COMPLEMENTAR 141 DE 2012.</a:t>
            </a:r>
          </a:p>
          <a:p>
            <a:r>
              <a:rPr lang="pt-BR" dirty="0" smtClean="0"/>
              <a:t>O RELATÓRIO DO 1º QUADRIMESTRE COMPORÁ RAG 2019</a:t>
            </a:r>
          </a:p>
          <a:p>
            <a:r>
              <a:rPr lang="pt-BR" dirty="0" smtClean="0"/>
              <a:t>O RELATÓRIO DEMONSTRA AS AÇÕES PREVISTAS NO PLANO MUNICIPAL DE SAÚDE 2016-2020.</a:t>
            </a:r>
            <a:endParaRPr lang="pt-B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RELATÓRIO DE GESTÃO</a:t>
            </a:r>
            <a:br>
              <a:rPr lang="pt-BR" dirty="0" smtClean="0"/>
            </a:br>
            <a:r>
              <a:rPr lang="pt-BR" dirty="0" smtClean="0"/>
              <a:t>Estabelecimentos do SUS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500065" y="1071546"/>
          <a:ext cx="8929719" cy="5929354"/>
        </p:xfrm>
        <a:graphic>
          <a:graphicData uri="http://schemas.openxmlformats.org/drawingml/2006/table">
            <a:tbl>
              <a:tblPr/>
              <a:tblGrid>
                <a:gridCol w="3939836"/>
                <a:gridCol w="1006654"/>
                <a:gridCol w="1184554"/>
                <a:gridCol w="976282"/>
                <a:gridCol w="989298"/>
                <a:gridCol w="833095"/>
              </a:tblGrid>
              <a:tr h="346746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74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TIPO DO ESTABELECIMENTO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TIPO DE GESTÃO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74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MUNICIPAL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ESTADUAL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DUPLA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74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UNIDADE MÓVEL TERRESTRE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74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CENTRO DE SAÚDE/UNIDADE BÁSICA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74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CLÍNICA/CENTRO DE ESPECIALIDADES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74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POSTO DE SAÚDE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74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CONSULTÓRIO ISOLADO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74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CENTRAL DE GESTÃO EM SAÚDE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74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HOSPITAL GERAL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74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FARMÁCIA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74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POLICLÍNICA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74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UNIDADE DE VIGILÂNCIA EM SAÚDE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74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CENTRAL DE REGULAÇÃO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4082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CENTRO DE ATENÇÃO PSICOSSOCIAL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4082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6746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RELATÓRIO DE GESTÃO</a:t>
            </a:r>
            <a:br>
              <a:rPr lang="pt-BR" dirty="0" smtClean="0"/>
            </a:br>
            <a:r>
              <a:rPr lang="pt-BR" dirty="0" smtClean="0"/>
              <a:t>Estabelecimentos do SUS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Atenção Básica - UBS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9651" name="Rectangle 19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9784" name="Rectangle 328"/>
          <p:cNvSpPr>
            <a:spLocks noChangeArrowheads="1"/>
          </p:cNvSpPr>
          <p:nvPr/>
        </p:nvSpPr>
        <p:spPr bwMode="auto">
          <a:xfrm>
            <a:off x="0" y="3784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979" name="Rectangle 5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112" name="Rectangle 656"/>
          <p:cNvSpPr>
            <a:spLocks noChangeArrowheads="1"/>
          </p:cNvSpPr>
          <p:nvPr/>
        </p:nvSpPr>
        <p:spPr bwMode="auto">
          <a:xfrm>
            <a:off x="0" y="3784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Espaço Reservado para Conteúdo 9"/>
          <p:cNvGraphicFramePr>
            <a:graphicFrameLocks noGrp="1"/>
          </p:cNvGraphicFramePr>
          <p:nvPr>
            <p:ph idx="1"/>
          </p:nvPr>
        </p:nvGraphicFramePr>
        <p:xfrm>
          <a:off x="285720" y="1571612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Atenção Básica - UBS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9651" name="Rectangle 19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9784" name="Rectangle 328"/>
          <p:cNvSpPr>
            <a:spLocks noChangeArrowheads="1"/>
          </p:cNvSpPr>
          <p:nvPr/>
        </p:nvSpPr>
        <p:spPr bwMode="auto">
          <a:xfrm>
            <a:off x="0" y="3784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979" name="Rectangle 5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112" name="Rectangle 656"/>
          <p:cNvSpPr>
            <a:spLocks noChangeArrowheads="1"/>
          </p:cNvSpPr>
          <p:nvPr/>
        </p:nvSpPr>
        <p:spPr bwMode="auto">
          <a:xfrm>
            <a:off x="0" y="3784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Espaço Reservado para Conteúdo 10"/>
          <p:cNvGraphicFramePr>
            <a:graphicFrameLocks noGrp="1"/>
          </p:cNvGraphicFramePr>
          <p:nvPr>
            <p:ph idx="1"/>
          </p:nvPr>
        </p:nvGraphicFramePr>
        <p:xfrm>
          <a:off x="0" y="1554162"/>
          <a:ext cx="8991600" cy="5303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Atenção Básica - UBS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9651" name="Rectangle 19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9784" name="Rectangle 328"/>
          <p:cNvSpPr>
            <a:spLocks noChangeArrowheads="1"/>
          </p:cNvSpPr>
          <p:nvPr/>
        </p:nvSpPr>
        <p:spPr bwMode="auto">
          <a:xfrm>
            <a:off x="0" y="3784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979" name="Rectangle 5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112" name="Rectangle 656"/>
          <p:cNvSpPr>
            <a:spLocks noChangeArrowheads="1"/>
          </p:cNvSpPr>
          <p:nvPr/>
        </p:nvSpPr>
        <p:spPr bwMode="auto">
          <a:xfrm>
            <a:off x="0" y="3784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Espaço Reservado para Conteúdo 10"/>
          <p:cNvGraphicFramePr>
            <a:graphicFrameLocks noGrp="1"/>
          </p:cNvGraphicFramePr>
          <p:nvPr>
            <p:ph idx="1"/>
          </p:nvPr>
        </p:nvGraphicFramePr>
        <p:xfrm>
          <a:off x="0" y="1554162"/>
          <a:ext cx="8991600" cy="5303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Atenção Básica - </a:t>
            </a:r>
            <a:r>
              <a:rPr lang="pt-BR" dirty="0" err="1" smtClean="0">
                <a:solidFill>
                  <a:schemeClr val="tx1"/>
                </a:solidFill>
              </a:rPr>
              <a:t>pacs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9651" name="Rectangle 19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9784" name="Rectangle 328"/>
          <p:cNvSpPr>
            <a:spLocks noChangeArrowheads="1"/>
          </p:cNvSpPr>
          <p:nvPr/>
        </p:nvSpPr>
        <p:spPr bwMode="auto">
          <a:xfrm>
            <a:off x="0" y="3784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979" name="Rectangle 5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112" name="Rectangle 656"/>
          <p:cNvSpPr>
            <a:spLocks noChangeArrowheads="1"/>
          </p:cNvSpPr>
          <p:nvPr/>
        </p:nvSpPr>
        <p:spPr bwMode="auto">
          <a:xfrm>
            <a:off x="0" y="3784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Espaço Reservado para Conteúdo 11"/>
          <p:cNvGraphicFramePr>
            <a:graphicFrameLocks noGrp="1"/>
          </p:cNvGraphicFramePr>
          <p:nvPr>
            <p:ph idx="1"/>
          </p:nvPr>
        </p:nvGraphicFramePr>
        <p:xfrm>
          <a:off x="0" y="1142984"/>
          <a:ext cx="9144000" cy="5715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Atenção Básica - </a:t>
            </a:r>
            <a:r>
              <a:rPr lang="pt-BR" dirty="0" err="1" smtClean="0">
                <a:solidFill>
                  <a:schemeClr val="tx1"/>
                </a:solidFill>
              </a:rPr>
              <a:t>pacs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9651" name="Rectangle 19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9784" name="Rectangle 328"/>
          <p:cNvSpPr>
            <a:spLocks noChangeArrowheads="1"/>
          </p:cNvSpPr>
          <p:nvPr/>
        </p:nvSpPr>
        <p:spPr bwMode="auto">
          <a:xfrm>
            <a:off x="0" y="3784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979" name="Rectangle 5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20112" name="Rectangle 656"/>
          <p:cNvSpPr>
            <a:spLocks noChangeArrowheads="1"/>
          </p:cNvSpPr>
          <p:nvPr/>
        </p:nvSpPr>
        <p:spPr bwMode="auto">
          <a:xfrm>
            <a:off x="0" y="3784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Espaço Reservado para Conteúdo 10"/>
          <p:cNvGraphicFramePr>
            <a:graphicFrameLocks noGrp="1"/>
          </p:cNvGraphicFramePr>
          <p:nvPr>
            <p:ph idx="1"/>
          </p:nvPr>
        </p:nvGraphicFramePr>
        <p:xfrm>
          <a:off x="0" y="1071546"/>
          <a:ext cx="9144000" cy="5786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/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Atenção Básica – planejamento familiar</a:t>
            </a:r>
            <a:br>
              <a:rPr lang="pt-BR" dirty="0" smtClean="0">
                <a:solidFill>
                  <a:schemeClr val="tx1"/>
                </a:solidFill>
              </a:rPr>
            </a:b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11" name="Espaço Reservado para Conteúdo 10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/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Atenção Básica – planejamento familiar</a:t>
            </a:r>
            <a:br>
              <a:rPr lang="pt-BR" dirty="0" smtClean="0">
                <a:solidFill>
                  <a:schemeClr val="tx1"/>
                </a:solidFill>
              </a:rPr>
            </a:b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/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Atenção Básica – Planejamento familiar</a:t>
            </a:r>
            <a:br>
              <a:rPr lang="pt-BR" dirty="0" smtClean="0">
                <a:solidFill>
                  <a:schemeClr val="tx1"/>
                </a:solidFill>
              </a:rPr>
            </a:b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0" y="1554162"/>
          <a:ext cx="8991600" cy="5303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pmu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1000"/>
          </a:blip>
          <a:srcRect/>
          <a:stretch>
            <a:fillRect/>
          </a:stretch>
        </p:blipFill>
        <p:spPr bwMode="auto">
          <a:xfrm>
            <a:off x="1000100" y="571480"/>
            <a:ext cx="6951713" cy="543067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RDQ – RELATÓRIO DETALHADO QUADRIMESTRAL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RDQ está dividido em:</a:t>
            </a:r>
          </a:p>
          <a:p>
            <a:r>
              <a:rPr lang="pt-BR" dirty="0" smtClean="0"/>
              <a:t>RREO – Relatório Resumido de Execução Orçamentária;</a:t>
            </a:r>
          </a:p>
          <a:p>
            <a:r>
              <a:rPr lang="pt-BR" dirty="0" smtClean="0"/>
              <a:t>Despesas com saúde e outras informações financeiras</a:t>
            </a:r>
          </a:p>
          <a:p>
            <a:r>
              <a:rPr lang="pt-BR" dirty="0" smtClean="0"/>
              <a:t>Auditorias realizadas no período;</a:t>
            </a:r>
          </a:p>
          <a:p>
            <a:r>
              <a:rPr lang="pt-BR" dirty="0" smtClean="0"/>
              <a:t>Estabelecimentos de atendimento ao SUS;</a:t>
            </a:r>
          </a:p>
          <a:p>
            <a:r>
              <a:rPr lang="pt-BR" dirty="0" smtClean="0"/>
              <a:t>Produção de serviços no Município de Unaí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/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Atenção Básica – saúde bucal</a:t>
            </a:r>
            <a:br>
              <a:rPr lang="pt-BR" dirty="0" smtClean="0">
                <a:solidFill>
                  <a:schemeClr val="tx1"/>
                </a:solidFill>
              </a:rPr>
            </a:b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-714412" y="571481"/>
          <a:ext cx="10287040" cy="6286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/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Atenção Básica – saúde bucal</a:t>
            </a:r>
            <a:br>
              <a:rPr lang="pt-BR" dirty="0" smtClean="0">
                <a:solidFill>
                  <a:schemeClr val="tx1"/>
                </a:solidFill>
              </a:rPr>
            </a:b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8991600" cy="450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Atenção Básica – saúde bucal</a:t>
            </a:r>
            <a:br>
              <a:rPr lang="pt-BR" dirty="0" smtClean="0">
                <a:solidFill>
                  <a:schemeClr val="tx1"/>
                </a:solidFill>
              </a:rPr>
            </a:b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0" y="1285860"/>
          <a:ext cx="8991600" cy="5286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VIGILÂNCIA EM SAÚDE – COMBATE À DENGUE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VIGILÂNCIA EM SAÚDE – COMBATE À DENGUE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0" y="1554162"/>
          <a:ext cx="8991600" cy="5303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VIGILÂNCIA EM SAÚDE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12" name="Espaço Reservado para Conteúdo 11"/>
          <p:cNvGraphicFramePr>
            <a:graphicFrameLocks noGrp="1"/>
          </p:cNvGraphicFramePr>
          <p:nvPr>
            <p:ph idx="1"/>
          </p:nvPr>
        </p:nvGraphicFramePr>
        <p:xfrm>
          <a:off x="-428660" y="928670"/>
          <a:ext cx="9572660" cy="5929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VIGILÂNCIA EM SAÚDE</a:t>
            </a:r>
            <a:endParaRPr lang="pt-BR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-276260" y="1196948"/>
          <a:ext cx="9420260" cy="5661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VIGILÂNCIA EM SAÚDE</a:t>
            </a:r>
            <a:endParaRPr lang="pt-BR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0" y="1428736"/>
          <a:ext cx="9144000" cy="564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pt-BR" sz="3200" b="1" dirty="0" smtClean="0">
                <a:solidFill>
                  <a:prstClr val="black"/>
                </a:solidFill>
              </a:rPr>
              <a:t>SERVIÇOS DE CONTROLE DE CHAGAS </a:t>
            </a:r>
            <a:endParaRPr lang="pt-BR" sz="3200" b="1" dirty="0">
              <a:solidFill>
                <a:prstClr val="black"/>
              </a:solidFill>
            </a:endParaRPr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idx="1"/>
          </p:nvPr>
        </p:nvGraphicFramePr>
        <p:xfrm>
          <a:off x="-500098" y="928671"/>
          <a:ext cx="9929882" cy="592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VIGILÂNCIA EM SAÚDE</a:t>
            </a:r>
            <a:endParaRPr lang="pt-BR" dirty="0"/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0" y="1357298"/>
          <a:ext cx="8991600" cy="51435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pmu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1000"/>
          </a:blip>
          <a:srcRect/>
          <a:stretch>
            <a:fillRect/>
          </a:stretch>
        </p:blipFill>
        <p:spPr bwMode="auto">
          <a:xfrm>
            <a:off x="1071538" y="642918"/>
            <a:ext cx="6951713" cy="543067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RDQ – RELATÓRIO DETALHADO QUADRIMESTRAL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O Relatório de Gestão utiliza-se do Sistema SARGSUS – produzido pelo Governo Federal</a:t>
            </a:r>
          </a:p>
          <a:p>
            <a:r>
              <a:rPr lang="pt-BR" dirty="0" smtClean="0"/>
              <a:t>O Relatório captura os dados armazenados em diversos Bancos de Dados do SUS</a:t>
            </a:r>
          </a:p>
          <a:p>
            <a:r>
              <a:rPr lang="pt-BR" dirty="0" smtClean="0"/>
              <a:t>O Relatório é então produzido pelo corpo técnico da Secretaria Municipal de Saúde</a:t>
            </a:r>
          </a:p>
          <a:p>
            <a:r>
              <a:rPr lang="pt-BR" dirty="0" smtClean="0"/>
              <a:t>O Conselho Municipal de Saúde forma uma comissão que acompanha os relatórios de gestão que são apresentados em plenária</a:t>
            </a:r>
            <a:endParaRPr lang="pt-BR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VIGILÂNCIA EM SAÚDE - </a:t>
            </a:r>
            <a:r>
              <a:rPr lang="pt-BR" dirty="0" smtClean="0"/>
              <a:t>NOTIFICAÇÕES</a:t>
            </a:r>
            <a:br>
              <a:rPr lang="pt-BR" dirty="0" smtClean="0"/>
            </a:b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-357222" y="1000108"/>
          <a:ext cx="9501222" cy="6072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VIGILÂNCIA EM SAÚDE - NOTFICAÇÕES</a:t>
            </a:r>
            <a:endParaRPr lang="pt-BR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-204822" y="1500174"/>
          <a:ext cx="9348822" cy="564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Assistência Farmacêutica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643042" y="1785926"/>
            <a:ext cx="55007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400" b="1" dirty="0" smtClean="0"/>
          </a:p>
          <a:p>
            <a:pPr algn="ctr"/>
            <a:endParaRPr lang="pt-BR" sz="1400" b="1" dirty="0" smtClean="0"/>
          </a:p>
          <a:p>
            <a:endParaRPr lang="pt-BR" sz="1400" b="1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184731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0066C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0066C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Espaço Reservado para Conteúdo 10"/>
          <p:cNvGraphicFramePr>
            <a:graphicFrameLocks noGrp="1"/>
          </p:cNvGraphicFramePr>
          <p:nvPr>
            <p:ph idx="1"/>
          </p:nvPr>
        </p:nvGraphicFramePr>
        <p:xfrm>
          <a:off x="0" y="1428736"/>
          <a:ext cx="8991600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Assistência Farmacêutica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643042" y="1785926"/>
            <a:ext cx="55007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400" b="1" dirty="0" smtClean="0"/>
          </a:p>
          <a:p>
            <a:pPr algn="ctr"/>
            <a:endParaRPr lang="pt-BR" sz="1400" b="1" dirty="0" smtClean="0"/>
          </a:p>
          <a:p>
            <a:endParaRPr lang="pt-BR" sz="1400" b="1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184731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0066C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0066C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Farm</a:t>
            </a:r>
            <a:r>
              <a:rPr kumimoji="0" lang="pt-BR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pt-BR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cia Hospitalar</a:t>
            </a:r>
            <a:endParaRPr kumimoji="0" lang="pt-B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Espaço Reservado para Conteúdo 8"/>
          <p:cNvGraphicFramePr>
            <a:graphicFrameLocks noGrp="1"/>
          </p:cNvGraphicFramePr>
          <p:nvPr>
            <p:ph idx="1"/>
          </p:nvPr>
        </p:nvGraphicFramePr>
        <p:xfrm>
          <a:off x="0" y="1554162"/>
          <a:ext cx="9144000" cy="5303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Vigilância Sanitária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643042" y="1785926"/>
            <a:ext cx="55007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400" b="1" dirty="0" smtClean="0"/>
          </a:p>
          <a:p>
            <a:pPr algn="ctr"/>
            <a:endParaRPr lang="pt-BR" sz="1400" b="1" dirty="0" smtClean="0"/>
          </a:p>
          <a:p>
            <a:endParaRPr lang="pt-BR" sz="1400" b="1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184731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0066C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0066C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Farm</a:t>
            </a:r>
            <a:r>
              <a:rPr kumimoji="0" lang="pt-BR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pt-BR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cia Hospitalar</a:t>
            </a:r>
            <a:endParaRPr kumimoji="0" lang="pt-B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Espaço Reservado para Conteúdo 9"/>
          <p:cNvGraphicFramePr>
            <a:graphicFrameLocks noGrp="1"/>
          </p:cNvGraphicFramePr>
          <p:nvPr>
            <p:ph idx="1"/>
          </p:nvPr>
        </p:nvGraphicFramePr>
        <p:xfrm>
          <a:off x="0" y="642918"/>
          <a:ext cx="9144000" cy="6215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Vigilância Sanitária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643042" y="1785926"/>
            <a:ext cx="55007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400" b="1" dirty="0" smtClean="0"/>
          </a:p>
          <a:p>
            <a:pPr algn="ctr"/>
            <a:endParaRPr lang="pt-BR" sz="1400" b="1" dirty="0" smtClean="0"/>
          </a:p>
          <a:p>
            <a:endParaRPr lang="pt-BR" sz="1400" b="1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184731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0066C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sz="1000" b="1" i="0" u="none" strike="noStrike" cap="none" normalizeH="0" baseline="0" dirty="0" smtClean="0">
                <a:ln>
                  <a:noFill/>
                </a:ln>
                <a:solidFill>
                  <a:srgbClr val="0066CD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Farm</a:t>
            </a:r>
            <a:r>
              <a:rPr kumimoji="0" lang="pt-BR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pt-BR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cia Hospitalar</a:t>
            </a:r>
            <a:endParaRPr kumimoji="0" lang="pt-B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Espaço Reservado para Conteúdo 9"/>
          <p:cNvGraphicFramePr>
            <a:graphicFrameLocks noGrp="1"/>
          </p:cNvGraphicFramePr>
          <p:nvPr>
            <p:ph idx="1"/>
          </p:nvPr>
        </p:nvGraphicFramePr>
        <p:xfrm>
          <a:off x="-214346" y="714356"/>
          <a:ext cx="9358346" cy="6143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Vigilância Sanitária</a:t>
            </a:r>
            <a:endParaRPr lang="pt-BR" dirty="0"/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pt-BR" sz="2000" b="1" u="sng" dirty="0" smtClean="0">
                <a:solidFill>
                  <a:schemeClr val="tx1"/>
                </a:solidFill>
              </a:rPr>
              <a:t>VIGILÂNCIA SANITÁRIA</a:t>
            </a:r>
            <a:endParaRPr lang="pt-BR" sz="2000" b="1" dirty="0" smtClean="0">
              <a:solidFill>
                <a:schemeClr val="tx1"/>
              </a:solidFill>
            </a:endParaRPr>
          </a:p>
          <a:p>
            <a:pPr algn="ctr">
              <a:buFont typeface="Wingdings 2" pitchFamily="18" charset="2"/>
              <a:buNone/>
            </a:pPr>
            <a:r>
              <a:rPr lang="pt-BR" sz="2000" b="1" dirty="0" smtClean="0">
                <a:solidFill>
                  <a:schemeClr val="tx1"/>
                </a:solidFill>
              </a:rPr>
              <a:t>ESTABELECIMENTOS SUJEITOS A INSPEÇÃO DA VISA:</a:t>
            </a:r>
          </a:p>
          <a:p>
            <a:endParaRPr lang="pt-BR" dirty="0" smtClean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0692" y="2286014"/>
            <a:ext cx="8484683" cy="4500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PRODUÇÃO DO HOSPITAL MUNICIPAL</a:t>
            </a:r>
            <a:br>
              <a:rPr lang="pt-BR" dirty="0" smtClean="0"/>
            </a:br>
            <a:endParaRPr lang="pt-BR" dirty="0"/>
          </a:p>
        </p:txBody>
      </p:sp>
      <p:graphicFrame>
        <p:nvGraphicFramePr>
          <p:cNvPr id="6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PRODUÇÃO DO HOSPITAL MUNICIPAL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0" y="1554162"/>
          <a:ext cx="8991600" cy="4732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PRODUÇÃO DO HOSPITAL MUNICIPAL</a:t>
            </a:r>
            <a:endParaRPr lang="pt-BR" dirty="0"/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0" y="1214422"/>
          <a:ext cx="8991600" cy="5643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pmu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1000"/>
          </a:blip>
          <a:srcRect/>
          <a:stretch>
            <a:fillRect/>
          </a:stretch>
        </p:blipFill>
        <p:spPr bwMode="auto">
          <a:xfrm>
            <a:off x="1071538" y="641534"/>
            <a:ext cx="6951713" cy="543067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RDQ – RELATÓRIO DETALHADO QUADRIMESTRAL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Por fim o RDQ E O RAG são apresentados em Audiências Públicas.</a:t>
            </a:r>
          </a:p>
          <a:p>
            <a:r>
              <a:rPr lang="pt-BR" dirty="0" smtClean="0"/>
              <a:t>Os dados do Relatório de Gestão, estão disponíveis em : </a:t>
            </a:r>
            <a:r>
              <a:rPr lang="pt-BR" dirty="0" smtClean="0">
                <a:hlinkClick r:id="rId3"/>
              </a:rPr>
              <a:t>www.saude.gov.br/sargsus</a:t>
            </a:r>
            <a:endParaRPr lang="pt-BR" dirty="0" smtClean="0"/>
          </a:p>
          <a:p>
            <a:r>
              <a:rPr lang="pt-BR" dirty="0" smtClean="0"/>
              <a:t>Anexo ao relatório anual, estão documentos como o Plano Municipal de Saúde e o Plano Plurianual da Saúde.</a:t>
            </a:r>
          </a:p>
          <a:p>
            <a:r>
              <a:rPr lang="pt-BR" dirty="0" smtClean="0"/>
              <a:t>Estes documentos, também estão disponíveis na Secretaria Municipal de Saúde e são de consulta pública.</a:t>
            </a:r>
            <a:endParaRPr lang="pt-B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 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INTERNAÇÕES HOSPITALARES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-285784" y="785794"/>
          <a:ext cx="9429784" cy="628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INTERNAÇÕES HOSPITALARES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INTERNAÇÕES HOSPITALARES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Fonte: DATASUS - site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42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26673" y="1554163"/>
            <a:ext cx="6643054" cy="4525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PRODUÇÃO DAS INTERNAÇÕES NO HMU</a:t>
            </a:r>
            <a:endParaRPr lang="pt-BR" dirty="0">
              <a:solidFill>
                <a:srgbClr val="FF0000"/>
              </a:solidFill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0" y="714356"/>
          <a:ext cx="8991600" cy="6143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– média e alta complexidade - laboratório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0" y="1071546"/>
          <a:ext cx="9144000" cy="5008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– média e alta complexidade - laboratório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0" y="1554162"/>
          <a:ext cx="8991600" cy="5303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– média e alta complexidade - POLICLÍNICA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0" y="1554162"/>
          <a:ext cx="8991600" cy="5089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– média e alta complexidade - POLICLÍNICA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0" y="1428736"/>
          <a:ext cx="8991600" cy="542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– média e alta complexidade - POLICLÍNICA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0" y="1554162"/>
          <a:ext cx="8991600" cy="5303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 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ATENDIMENTO PSICOSSOCIAL 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285720" y="1554162"/>
          <a:ext cx="8705880" cy="4946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pmu"/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11000"/>
          </a:blip>
          <a:srcRect/>
          <a:stretch>
            <a:fillRect/>
          </a:stretch>
        </p:blipFill>
        <p:spPr bwMode="auto">
          <a:xfrm>
            <a:off x="1142976" y="571480"/>
            <a:ext cx="6951713" cy="543067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RDQ – RELATÓRIO DETALHADO QUADRIMESTRAL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OS DADOS A SEGUIR SÃO RETIRADOS DO </a:t>
            </a:r>
          </a:p>
          <a:p>
            <a:r>
              <a:rPr lang="pt-BR" dirty="0" smtClean="0"/>
              <a:t>RELATÓRIO RESUMIDO DA EXECUÇÃO ORÇAMENTÁRIA – RREO.</a:t>
            </a:r>
            <a:endParaRPr lang="pt-B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 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ATENDIMENTO PSICOSSOCIAL 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 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ATENDIMENTO PSICOSSOCIAL  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12" name="Espaço Reservado para Conteúdo 11"/>
          <p:cNvGraphicFramePr>
            <a:graphicFrameLocks noGrp="1"/>
          </p:cNvGraphicFramePr>
          <p:nvPr>
            <p:ph idx="1"/>
          </p:nvPr>
        </p:nvGraphicFramePr>
        <p:xfrm>
          <a:off x="0" y="1554162"/>
          <a:ext cx="8991600" cy="5303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TRANSPORTE SANITÁRIO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0" y="1554162"/>
          <a:ext cx="8991600" cy="5089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smtClean="0">
                <a:solidFill>
                  <a:schemeClr val="tx1"/>
                </a:solidFill>
              </a:rPr>
              <a:t>TRANSPORTE SANITÁRIO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0" y="1554162"/>
          <a:ext cx="8991600" cy="5303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err="1" smtClean="0">
                <a:solidFill>
                  <a:schemeClr val="tx1"/>
                </a:solidFill>
              </a:rPr>
              <a:t>same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11" name="Espaço Reservado para Conteúdo 10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err="1" smtClean="0">
                <a:solidFill>
                  <a:schemeClr val="tx1"/>
                </a:solidFill>
              </a:rPr>
              <a:t>same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13" name="Espaço Reservado para Conteúdo 12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err="1" smtClean="0">
                <a:solidFill>
                  <a:schemeClr val="tx1"/>
                </a:solidFill>
              </a:rPr>
              <a:t>same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9" name="Espaço Reservado para Conteúdo 8"/>
          <p:cNvGraphicFramePr>
            <a:graphicFrameLocks noGrp="1"/>
          </p:cNvGraphicFramePr>
          <p:nvPr>
            <p:ph idx="1"/>
          </p:nvPr>
        </p:nvGraphicFramePr>
        <p:xfrm>
          <a:off x="0" y="1142984"/>
          <a:ext cx="9144000" cy="550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err="1" smtClean="0">
                <a:solidFill>
                  <a:schemeClr val="tx1"/>
                </a:solidFill>
              </a:rPr>
              <a:t>same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0" y="1071546"/>
          <a:ext cx="9144000" cy="5786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RELATÓRIO DE GESTÃO </a:t>
            </a:r>
            <a:br>
              <a:rPr lang="pt-BR" dirty="0" smtClean="0">
                <a:solidFill>
                  <a:schemeClr val="tx1"/>
                </a:solidFill>
              </a:rPr>
            </a:br>
            <a:r>
              <a:rPr lang="pt-BR" dirty="0" err="1" smtClean="0">
                <a:solidFill>
                  <a:schemeClr val="tx1"/>
                </a:solidFill>
              </a:rPr>
              <a:t>same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Estes Relatórios e outros documentos que compõem o escopo de instrumentos de gestão do SUS, podem ser acessados no </a:t>
            </a:r>
            <a:r>
              <a:rPr lang="pt-BR" i="1" dirty="0" smtClean="0"/>
              <a:t>Site </a:t>
            </a:r>
            <a:r>
              <a:rPr lang="pt-BR" dirty="0" smtClean="0"/>
              <a:t>da Prefeitura Municipal.</a:t>
            </a:r>
          </a:p>
          <a:p>
            <a:r>
              <a:rPr lang="pt-BR" dirty="0" smtClean="0"/>
              <a:t>Ou ainda pelo </a:t>
            </a:r>
            <a:r>
              <a:rPr lang="pt-BR" i="1" dirty="0" smtClean="0"/>
              <a:t>link</a:t>
            </a:r>
            <a:r>
              <a:rPr lang="pt-BR" dirty="0" smtClean="0"/>
              <a:t> da página do Conselho Municipal de Saúde: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RDQ – RELATÓRIO DETALHADO QUADRIMESTRAL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0" y="1000108"/>
          <a:ext cx="8991600" cy="5857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É um exercício de cidadania o acompanhamento e a fiscalização dos recursos da saúde</a:t>
            </a:r>
          </a:p>
          <a:p>
            <a:endParaRPr lang="pt-BR" dirty="0" smtClean="0"/>
          </a:p>
          <a:p>
            <a:r>
              <a:rPr lang="pt-BR" dirty="0" smtClean="0"/>
              <a:t>OBRIGADO!!!!</a:t>
            </a:r>
          </a:p>
          <a:p>
            <a:endParaRPr lang="pt-BR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RDQ – RELATÓRIO DETALHADO QUADRIMESTRAL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</p:nvPr>
        </p:nvGraphicFramePr>
        <p:xfrm>
          <a:off x="0" y="1357298"/>
          <a:ext cx="8991600" cy="5286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RDQ – RELATÓRIO DETALHADO QUADRIMESTRAL</a:t>
            </a:r>
            <a:endParaRPr lang="pt-BR" dirty="0">
              <a:solidFill>
                <a:schemeClr val="tx1"/>
              </a:solidFill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</p:nvPr>
        </p:nvGraphicFramePr>
        <p:xfrm>
          <a:off x="-1214478" y="1142984"/>
          <a:ext cx="10206078" cy="6000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3528</TotalTime>
  <Words>1151</Words>
  <Application>Microsoft Office PowerPoint</Application>
  <PresentationFormat>Apresentação na tela (4:3)</PresentationFormat>
  <Paragraphs>474</Paragraphs>
  <Slides>70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70</vt:i4>
      </vt:variant>
    </vt:vector>
  </HeadingPairs>
  <TitlesOfParts>
    <vt:vector size="72" baseType="lpstr">
      <vt:lpstr>Viagem</vt:lpstr>
      <vt:lpstr>Imagem de Bitmap</vt:lpstr>
      <vt:lpstr>                           RELATÓRIO DE GESTÃO DA SECRETARIA MUNICIPAL DE SAÚDE</vt:lpstr>
      <vt:lpstr>RELATÓRIO detalhado quadrimestral</vt:lpstr>
      <vt:lpstr>RDQ – RELATÓRIO DETALHADO QUADRIMESTRAL</vt:lpstr>
      <vt:lpstr>RDQ – RELATÓRIO DETALHADO QUADRIMESTRAL</vt:lpstr>
      <vt:lpstr>RDQ – RELATÓRIO DETALHADO QUADRIMESTRAL</vt:lpstr>
      <vt:lpstr>RDQ – RELATÓRIO DETALHADO QUADRIMESTRAL</vt:lpstr>
      <vt:lpstr>RDQ – RELATÓRIO DETALHADO QUADRIMESTRAL</vt:lpstr>
      <vt:lpstr>RDQ – RELATÓRIO DETALHADO QUADRIMESTRAL</vt:lpstr>
      <vt:lpstr>RDQ – RELATÓRIO DETALHADO QUADRIMESTRAL</vt:lpstr>
      <vt:lpstr>RELATÓRIO DE GESTÃO Indicadores financeiros</vt:lpstr>
      <vt:lpstr>RDQ – RELATÓRIO DETALHADO QUADRIMESTRAL</vt:lpstr>
      <vt:lpstr>RDQ – RELATÓRIO DETALHADO QUADRIMESTRAL</vt:lpstr>
      <vt:lpstr>RDQ – RELATÓRIO DETALHADO QUADRIMESTRAL</vt:lpstr>
      <vt:lpstr>TOTAL DE APLICAÇÃO DE RECURSOS PRÓPRIOS </vt:lpstr>
      <vt:lpstr>RDQ – RELATÓRIO DETALHADO QUADRIMESTRAL</vt:lpstr>
      <vt:lpstr>RDQ – RELATÓRIO DETALHADO QUADRIMESTRAL</vt:lpstr>
      <vt:lpstr>RDQ – RELATÓRIO DETALHADO QUADRIMESTRAL</vt:lpstr>
      <vt:lpstr>RELATÓRIO DE GESTÃO Indicadores financeiros</vt:lpstr>
      <vt:lpstr>INDICADORES</vt:lpstr>
      <vt:lpstr>RELATÓRIO DE GESTÃO Estabelecimentos do SUS</vt:lpstr>
      <vt:lpstr>RELATÓRIO DE GESTÃO Estabelecimentos do SUS</vt:lpstr>
      <vt:lpstr>RELATÓRIO DE GESTÃO Atenção Básica - UBS</vt:lpstr>
      <vt:lpstr>RELATÓRIO DE GESTÃO Atenção Básica - UBS</vt:lpstr>
      <vt:lpstr>RELATÓRIO DE GESTÃO Atenção Básica - UBS</vt:lpstr>
      <vt:lpstr>RELATÓRIO DE GESTÃO Atenção Básica - pacs</vt:lpstr>
      <vt:lpstr>RELATÓRIO DE GESTÃO Atenção Básica - pacs</vt:lpstr>
      <vt:lpstr> RELATÓRIO DE GESTÃO Atenção Básica – planejamento familiar </vt:lpstr>
      <vt:lpstr> RELATÓRIO DE GESTÃO Atenção Básica – planejamento familiar </vt:lpstr>
      <vt:lpstr> RELATÓRIO DE GESTÃO Atenção Básica – Planejamento familiar </vt:lpstr>
      <vt:lpstr> RELATÓRIO DE GESTÃO Atenção Básica – saúde bucal </vt:lpstr>
      <vt:lpstr> RELATÓRIO DE GESTÃO Atenção Básica – saúde bucal </vt:lpstr>
      <vt:lpstr>RELATÓRIO DE GESTÃO Atenção Básica – saúde bucal </vt:lpstr>
      <vt:lpstr>RELATÓRIO DE GESTÃO VIGILÂNCIA EM SAÚDE – COMBATE À DENGUE</vt:lpstr>
      <vt:lpstr>RELATÓRIO DE GESTÃO VIGILÂNCIA EM SAÚDE – COMBATE À DENGUE</vt:lpstr>
      <vt:lpstr>RELATÓRIO DE GESTÃO VIGILÂNCIA EM SAÚDE</vt:lpstr>
      <vt:lpstr>RELATÓRIO DE GESTÃO  VIGILÂNCIA EM SAÚDE</vt:lpstr>
      <vt:lpstr>RELATÓRIO DE GESTÃO  VIGILÂNCIA EM SAÚDE</vt:lpstr>
      <vt:lpstr>SERVIÇOS DE CONTROLE DE CHAGAS </vt:lpstr>
      <vt:lpstr>RELATÓRIO DE GESTÃO  VIGILÂNCIA EM SAÚDE</vt:lpstr>
      <vt:lpstr>RELATÓRIO DE GESTÃO  VIGILÂNCIA EM SAÚDE - NOTIFICAÇÕES </vt:lpstr>
      <vt:lpstr>RELATÓRIO DE GESTÃO  VIGILÂNCIA EM SAÚDE - NOTFICAÇÕES</vt:lpstr>
      <vt:lpstr>RELATÓRIO DE GESTÃO Assistência Farmacêutica</vt:lpstr>
      <vt:lpstr>RELATÓRIO DE GESTÃO Assistência Farmacêutica</vt:lpstr>
      <vt:lpstr>RELATÓRIO DE GESTÃO Vigilância Sanitária</vt:lpstr>
      <vt:lpstr>RELATÓRIO DE GESTÃO Vigilância Sanitária</vt:lpstr>
      <vt:lpstr>RELATÓRIO DE GESTÃO Vigilância Sanitária</vt:lpstr>
      <vt:lpstr>PRODUÇÃO DO HOSPITAL MUNICIPAL </vt:lpstr>
      <vt:lpstr>PRODUÇÃO DO HOSPITAL MUNICIPAL</vt:lpstr>
      <vt:lpstr>PRODUÇÃO DO HOSPITAL MUNICIPAL</vt:lpstr>
      <vt:lpstr>RELATÓRIO DE GESTÃO   INTERNAÇÕES HOSPITALARES</vt:lpstr>
      <vt:lpstr>RELATÓRIO DE GESTÃO  INTERNAÇÕES HOSPITALARES</vt:lpstr>
      <vt:lpstr>RELATÓRIO DE GESTÃO  INTERNAÇÕES HOSPITALARES</vt:lpstr>
      <vt:lpstr>PRODUÇÃO DAS INTERNAÇÕES NO HMU</vt:lpstr>
      <vt:lpstr>RELATÓRIO DE GESTÃO – média e alta complexidade - laboratório</vt:lpstr>
      <vt:lpstr>RELATÓRIO DE GESTÃO – média e alta complexidade - laboratório</vt:lpstr>
      <vt:lpstr>RELATÓRIO DE GESTÃO – média e alta complexidade - POLICLÍNICA</vt:lpstr>
      <vt:lpstr>RELATÓRIO DE GESTÃO – média e alta complexidade - POLICLÍNICA</vt:lpstr>
      <vt:lpstr>RELATÓRIO DE GESTÃO – média e alta complexidade - POLICLÍNICA</vt:lpstr>
      <vt:lpstr>RELATÓRIO DE GESTÃO   ATENDIMENTO PSICOSSOCIAL </vt:lpstr>
      <vt:lpstr>RELATÓRIO DE GESTÃO   ATENDIMENTO PSICOSSOCIAL </vt:lpstr>
      <vt:lpstr>RELATÓRIO DE GESTÃO   ATENDIMENTO PSICOSSOCIAL  </vt:lpstr>
      <vt:lpstr>RELATÓRIO DE GESTÃO  TRANSPORTE SANITÁRIO</vt:lpstr>
      <vt:lpstr>RELATÓRIO DE GESTÃO  TRANSPORTE SANITÁRIO</vt:lpstr>
      <vt:lpstr>RELATÓRIO DE GESTÃO  same</vt:lpstr>
      <vt:lpstr>RELATÓRIO DE GESTÃO  same</vt:lpstr>
      <vt:lpstr>RELATÓRIO DE GESTÃO  same</vt:lpstr>
      <vt:lpstr>RELATÓRIO DE GESTÃO  same</vt:lpstr>
      <vt:lpstr>RELATÓRIO DE GESTÃO  same</vt:lpstr>
      <vt:lpstr>CONSIDERAÇÕES FINAIS</vt:lpstr>
      <vt:lpstr>CONSIDERAÇÕES FINAIS</vt:lpstr>
    </vt:vector>
  </TitlesOfParts>
  <Company>Unknown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DE GESTÃO DA SECRETARIA MUNICIPAL DE SAÚDE</dc:title>
  <dc:creator>Administrador</dc:creator>
  <cp:lastModifiedBy>Administrador</cp:lastModifiedBy>
  <cp:revision>403</cp:revision>
  <dcterms:created xsi:type="dcterms:W3CDTF">2014-04-15T15:46:48Z</dcterms:created>
  <dcterms:modified xsi:type="dcterms:W3CDTF">2019-09-19T19:59:04Z</dcterms:modified>
</cp:coreProperties>
</file>